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9" r:id="rId4"/>
  </p:sldMasterIdLst>
  <p:notesMasterIdLst>
    <p:notesMasterId r:id="rId47"/>
  </p:notesMasterIdLst>
  <p:handoutMasterIdLst>
    <p:handoutMasterId r:id="rId48"/>
  </p:handoutMasterIdLst>
  <p:sldIdLst>
    <p:sldId id="269" r:id="rId5"/>
    <p:sldId id="421" r:id="rId6"/>
    <p:sldId id="426" r:id="rId7"/>
    <p:sldId id="352" r:id="rId8"/>
    <p:sldId id="424" r:id="rId9"/>
    <p:sldId id="429" r:id="rId10"/>
    <p:sldId id="430" r:id="rId11"/>
    <p:sldId id="410" r:id="rId12"/>
    <p:sldId id="441" r:id="rId13"/>
    <p:sldId id="428" r:id="rId14"/>
    <p:sldId id="412" r:id="rId15"/>
    <p:sldId id="407" r:id="rId16"/>
    <p:sldId id="409" r:id="rId17"/>
    <p:sldId id="432" r:id="rId18"/>
    <p:sldId id="431" r:id="rId19"/>
    <p:sldId id="433" r:id="rId20"/>
    <p:sldId id="401" r:id="rId21"/>
    <p:sldId id="404" r:id="rId22"/>
    <p:sldId id="420" r:id="rId23"/>
    <p:sldId id="419" r:id="rId24"/>
    <p:sldId id="403" r:id="rId25"/>
    <p:sldId id="376" r:id="rId26"/>
    <p:sldId id="400" r:id="rId27"/>
    <p:sldId id="406" r:id="rId28"/>
    <p:sldId id="442" r:id="rId29"/>
    <p:sldId id="435" r:id="rId30"/>
    <p:sldId id="436" r:id="rId31"/>
    <p:sldId id="437" r:id="rId32"/>
    <p:sldId id="438" r:id="rId33"/>
    <p:sldId id="439" r:id="rId34"/>
    <p:sldId id="416" r:id="rId35"/>
    <p:sldId id="445" r:id="rId36"/>
    <p:sldId id="415" r:id="rId37"/>
    <p:sldId id="385" r:id="rId38"/>
    <p:sldId id="324" r:id="rId39"/>
    <p:sldId id="390" r:id="rId40"/>
    <p:sldId id="391" r:id="rId41"/>
    <p:sldId id="392" r:id="rId42"/>
    <p:sldId id="411" r:id="rId43"/>
    <p:sldId id="413" r:id="rId44"/>
    <p:sldId id="414" r:id="rId45"/>
    <p:sldId id="402" r:id="rId46"/>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k Theur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E5D7BD"/>
    <a:srgbClr val="E5E2C2"/>
    <a:srgbClr val="CEBF80"/>
    <a:srgbClr val="B07305"/>
    <a:srgbClr val="FFCC99"/>
    <a:srgbClr val="FFFFCC"/>
    <a:srgbClr val="CCFFFF"/>
    <a:srgbClr val="EBD2FE"/>
    <a:srgbClr val="BAF3FE"/>
    <a:srgbClr val="8FB4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51" autoAdjust="0"/>
    <p:restoredTop sz="84581" autoAdjust="0"/>
  </p:normalViewPr>
  <p:slideViewPr>
    <p:cSldViewPr snapToGrid="0">
      <p:cViewPr>
        <p:scale>
          <a:sx n="100" d="100"/>
          <a:sy n="100" d="100"/>
        </p:scale>
        <p:origin x="-1096" y="240"/>
      </p:cViewPr>
      <p:guideLst>
        <p:guide orient="horz" pos="2160"/>
        <p:guide pos="288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66" d="100"/>
        <a:sy n="66" d="100"/>
      </p:scale>
      <p:origin x="0" y="880"/>
    </p:cViewPr>
  </p:sorterViewPr>
  <p:notesViewPr>
    <p:cSldViewPr snapToGrid="0">
      <p:cViewPr varScale="1">
        <p:scale>
          <a:sx n="74" d="100"/>
          <a:sy n="74" d="100"/>
        </p:scale>
        <p:origin x="-274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commentAuthors" Target="commentAuthors.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4/27/11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extLst>
      <p:ext uri="{BB962C8B-B14F-4D97-AF65-F5344CB8AC3E}">
        <p14:creationId xmlns:p14="http://schemas.microsoft.com/office/powerpoint/2010/main" val="883924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extLst>
      <p:ext uri="{BB962C8B-B14F-4D97-AF65-F5344CB8AC3E}">
        <p14:creationId xmlns:p14="http://schemas.microsoft.com/office/powerpoint/2010/main" val="145775322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a:t>
            </a:r>
            <a:r>
              <a:rPr lang="en-US" dirty="0" err="1" smtClean="0"/>
              <a:t>hData</a:t>
            </a:r>
            <a:endParaRPr lang="en-US" dirty="0" smtClean="0"/>
          </a:p>
          <a:p>
            <a:r>
              <a:rPr lang="en-US" dirty="0" smtClean="0"/>
              <a:t>All components can display this data format.</a:t>
            </a:r>
          </a:p>
          <a:p>
            <a:r>
              <a:rPr lang="en-US" dirty="0" smtClean="0"/>
              <a:t>Display</a:t>
            </a:r>
            <a:r>
              <a:rPr lang="en-US" baseline="0" dirty="0" smtClean="0"/>
              <a:t> can be changed – without changing data</a:t>
            </a:r>
          </a:p>
          <a:p>
            <a:r>
              <a:rPr lang="en-US" baseline="0" smtClean="0"/>
              <a:t>Data can </a:t>
            </a:r>
            <a:r>
              <a:rPr lang="en-US" baseline="0" dirty="0" smtClean="0"/>
              <a:t>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three distinct pieces that make up the </a:t>
            </a:r>
            <a:r>
              <a:rPr lang="en-US" baseline="0" dirty="0" err="1" smtClean="0"/>
              <a:t>medcafe</a:t>
            </a:r>
            <a:r>
              <a:rPr lang="en-US" baseline="0" dirty="0" smtClean="0"/>
              <a:t> composable framework.</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a:t>
            </a:r>
            <a:r>
              <a:rPr lang="en-US" baseline="0" dirty="0" err="1" smtClean="0"/>
              <a:t>RESTful</a:t>
            </a:r>
            <a:r>
              <a:rPr lang="en-US" baseline="0" dirty="0" smtClean="0"/>
              <a:t>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33</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34</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35</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dirty="0" smtClean="0"/>
              <a:t> + Patient Consent Management through enforceable</a:t>
            </a:r>
            <a:r>
              <a:rPr lang="en-US" baseline="0" dirty="0" smtClean="0"/>
              <a:t> policy</a:t>
            </a:r>
            <a:r>
              <a:rPr lang="en-US" dirty="0" smtClean="0"/>
              <a:t>, </a:t>
            </a:r>
          </a:p>
          <a:p>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smtClean="0"/>
              <a:t>How</a:t>
            </a:r>
            <a:r>
              <a:rPr lang="en-US" baseline="0" dirty="0" smtClean="0"/>
              <a:t>: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37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a:t>
            </a:r>
            <a:r>
              <a:rPr lang="en-US" dirty="0" err="1" smtClean="0"/>
              <a:t>composable</a:t>
            </a:r>
            <a:r>
              <a:rPr lang="en-US" dirty="0" smtClean="0"/>
              <a:t> interface, giving</a:t>
            </a:r>
            <a:r>
              <a:rPr lang="en-US" baseline="0" dirty="0" smtClean="0"/>
              <a:t> </a:t>
            </a:r>
            <a:r>
              <a:rPr lang="en-US" dirty="0" smtClean="0"/>
              <a:t>users maximum flexibility to configure the interface to their needs </a:t>
            </a:r>
          </a:p>
          <a:p>
            <a:r>
              <a:rPr lang="en-US" dirty="0" smtClean="0"/>
              <a:t>Create a framework in which to run standalone </a:t>
            </a:r>
            <a:r>
              <a:rPr lang="en-US" dirty="0" err="1" smtClean="0"/>
              <a:t>composable</a:t>
            </a:r>
            <a:r>
              <a:rPr lang="en-US" dirty="0" smtClean="0"/>
              <a:t>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MedCafe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a:stretch>
            <a:fillRect/>
          </a:stretch>
        </p:blipFill>
        <p:spPr>
          <a:xfrm>
            <a:off x="3404" y="1032"/>
            <a:ext cx="9137191" cy="6855935"/>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3366FF"/>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a:stretch>
            <a:fillRect/>
          </a:stretch>
        </p:blipFill>
        <p:spPr>
          <a:xfrm>
            <a:off x="7182771" y="250444"/>
            <a:ext cx="1547017"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xmlns:p14="http://schemas.microsoft.com/office/powerpoint/2010/mai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3366FF"/>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3366FF"/>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3366FF"/>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3366FF"/>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3366FF"/>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seligman@mitre.org" TargetMode="External"/><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gif"/><Relationship Id="rId5" Type="http://schemas.openxmlformats.org/officeDocument/2006/relationships/image" Target="../media/image22.gif"/><Relationship Id="rId6" Type="http://schemas.openxmlformats.org/officeDocument/2006/relationships/image" Target="../media/image23.gif"/><Relationship Id="rId7" Type="http://schemas.openxmlformats.org/officeDocument/2006/relationships/image" Target="../media/image24.png"/><Relationship Id="rId8" Type="http://schemas.openxmlformats.org/officeDocument/2006/relationships/image" Target="../media/image25.gi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http://medcafe.mitre.org:8081/" TargetMode="External"/><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1.w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rojects.openhealthtools.org/sf/sfmain/do/hom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jpeg"/><Relationship Id="rId7" Type="http://schemas.openxmlformats.org/officeDocument/2006/relationships/image" Target="../media/image11.gif"/><Relationship Id="rId8" Type="http://schemas.openxmlformats.org/officeDocument/2006/relationships/image" Target="../media/image12.jpeg"/><Relationship Id="rId9" Type="http://schemas.openxmlformats.org/officeDocument/2006/relationships/image" Target="../media/image13.jpeg"/><Relationship Id="rId10" Type="http://schemas.openxmlformats.org/officeDocument/2006/relationships/image" Target="../media/image14.jpeg"/><Relationship Id="rId11"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medCafe Tech Brief</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mgreer@mitre.org</a:t>
            </a:r>
            <a:r>
              <a:rPr lang="en-US" altLang="en-US" b="0" dirty="0" smtClean="0"/>
              <a:t>  </a:t>
            </a:r>
          </a:p>
        </p:txBody>
      </p:sp>
      <p:sp>
        <p:nvSpPr>
          <p:cNvPr id="4" name="TextBox 3"/>
          <p:cNvSpPr txBox="1"/>
          <p:nvPr/>
        </p:nvSpPr>
        <p:spPr>
          <a:xfrm>
            <a:off x="5932470" y="5680184"/>
            <a:ext cx="2958957" cy="954107"/>
          </a:xfrm>
          <a:prstGeom prst="rect">
            <a:avLst/>
          </a:prstGeom>
          <a:noFill/>
        </p:spPr>
        <p:txBody>
          <a:bodyPr wrap="square" rtlCol="0">
            <a:spAutoFit/>
          </a:bodyPr>
          <a:lstStyle/>
          <a:p>
            <a:r>
              <a:rPr lang="en-US" dirty="0" smtClean="0"/>
              <a:t>MITRE Internal Information</a:t>
            </a:r>
          </a:p>
          <a:p>
            <a:r>
              <a:rPr lang="en-US" dirty="0" smtClean="0"/>
              <a:t>For Limited External Release</a:t>
            </a:r>
          </a:p>
          <a:p>
            <a:r>
              <a:rPr lang="en-US" dirty="0" smtClean="0"/>
              <a:t>Not approved for further distribution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cstate="print"/>
          <a:stretch>
            <a:fillRect/>
          </a:stretch>
        </p:blipFill>
        <p:spPr>
          <a:xfrm>
            <a:off x="3644900" y="939800"/>
            <a:ext cx="952500" cy="952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cstate="print"/>
          <a:stretch>
            <a:fillRect/>
          </a:stretch>
        </p:blipFill>
        <p:spPr>
          <a:xfrm>
            <a:off x="4432300" y="977900"/>
            <a:ext cx="1447800" cy="1158240"/>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cstate="print"/>
          <a:stretch>
            <a:fillRect/>
          </a:stretch>
        </p:blipFill>
        <p:spPr>
          <a:xfrm>
            <a:off x="3067050" y="800100"/>
            <a:ext cx="1733550" cy="129848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09259" y="831850"/>
            <a:ext cx="7164742" cy="4948842"/>
          </a:xfrm>
          <a:ln w="25400">
            <a:solidFill>
              <a:schemeClr val="tx2">
                <a:lumMod val="20000"/>
                <a:lumOff val="80000"/>
              </a:schemeClr>
            </a:solidFill>
            <a:round/>
          </a:ln>
          <a:effectLst>
            <a:reflection blurRad="6350" stA="50000" endA="300" endPos="90000" dir="5400000" sy="-100000" algn="bl" rotWithShape="0"/>
          </a:effectLst>
        </p:spPr>
      </p:pic>
      <p:sp>
        <p:nvSpPr>
          <p:cNvPr id="5" name="TextBox 4"/>
          <p:cNvSpPr txBox="1"/>
          <p:nvPr/>
        </p:nvSpPr>
        <p:spPr>
          <a:xfrm>
            <a:off x="1066800" y="5943600"/>
            <a:ext cx="714801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Flexible 5 pane interface, adaptable to clinician’s needs. Panes can be hidden or shown.</a:t>
            </a:r>
            <a:endParaRPr lang="en-US" dirty="0"/>
          </a:p>
        </p:txBody>
      </p:sp>
      <p:sp>
        <p:nvSpPr>
          <p:cNvPr id="6" name="TextBox 5"/>
          <p:cNvSpPr txBox="1"/>
          <p:nvPr/>
        </p:nvSpPr>
        <p:spPr>
          <a:xfrm>
            <a:off x="3429000" y="1168400"/>
            <a:ext cx="5444256" cy="307777"/>
          </a:xfrm>
          <a:prstGeom prst="rect">
            <a:avLst/>
          </a:prstGeom>
          <a:solidFill>
            <a:schemeClr val="tx2">
              <a:lumMod val="20000"/>
              <a:lumOff val="80000"/>
              <a:alpha val="54000"/>
            </a:schemeClr>
          </a:solidFill>
          <a:effectLst>
            <a:softEdge rad="38100"/>
          </a:effectLst>
        </p:spPr>
        <p:txBody>
          <a:bodyPr wrap="none" rtlCol="0">
            <a:spAutoFit/>
          </a:bodyPr>
          <a:lstStyle/>
          <a:p>
            <a:r>
              <a:rPr lang="en-US" dirty="0" smtClean="0"/>
              <a:t>Top Pane: Coversheet containing commonly required patient data. </a:t>
            </a:r>
            <a:endParaRPr lang="en-US" dirty="0"/>
          </a:p>
        </p:txBody>
      </p:sp>
      <p:sp>
        <p:nvSpPr>
          <p:cNvPr id="7" name="TextBox 6"/>
          <p:cNvSpPr txBox="1"/>
          <p:nvPr/>
        </p:nvSpPr>
        <p:spPr>
          <a:xfrm>
            <a:off x="5400251" y="4851400"/>
            <a:ext cx="3618298" cy="738664"/>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Right hand pane contains list of</a:t>
            </a:r>
          </a:p>
          <a:p>
            <a:r>
              <a:rPr lang="en-US" dirty="0" smtClean="0"/>
              <a:t> components that can be drag and dropped</a:t>
            </a:r>
          </a:p>
          <a:p>
            <a:r>
              <a:rPr lang="en-US" dirty="0" smtClean="0"/>
              <a:t> into the center pane </a:t>
            </a:r>
            <a:endParaRPr lang="en-US" dirty="0"/>
          </a:p>
        </p:txBody>
      </p:sp>
      <p:sp>
        <p:nvSpPr>
          <p:cNvPr id="9" name="TextBox 8"/>
          <p:cNvSpPr txBox="1"/>
          <p:nvPr/>
        </p:nvSpPr>
        <p:spPr>
          <a:xfrm>
            <a:off x="980651" y="5232400"/>
            <a:ext cx="4057058" cy="30777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Center pane contains composable patient record</a:t>
            </a:r>
            <a:endParaRPr lang="en-US" dirty="0"/>
          </a:p>
        </p:txBody>
      </p:sp>
      <p:sp>
        <p:nvSpPr>
          <p:cNvPr id="10" name="TextBox 9"/>
          <p:cNvSpPr txBox="1"/>
          <p:nvPr/>
        </p:nvSpPr>
        <p:spPr>
          <a:xfrm>
            <a:off x="167851" y="3848100"/>
            <a:ext cx="2056973" cy="95410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Left pane contains </a:t>
            </a:r>
          </a:p>
          <a:p>
            <a:r>
              <a:rPr lang="en-US" dirty="0" smtClean="0"/>
              <a:t>Patient look up</a:t>
            </a:r>
          </a:p>
          <a:p>
            <a:r>
              <a:rPr lang="en-US" dirty="0" smtClean="0"/>
              <a:t>and </a:t>
            </a:r>
          </a:p>
          <a:p>
            <a:r>
              <a:rPr lang="en-US" dirty="0" smtClean="0"/>
              <a:t>scheduling functionality</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5593655" y="3346102"/>
            <a:ext cx="1721545" cy="1784698"/>
          </a:xfrm>
          <a:prstGeom prst="roundRect">
            <a:avLst>
              <a:gd name="adj" fmla="val 10440"/>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smtClean="0"/>
              <a:t>medCafe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8" name="TextBox 7"/>
          <p:cNvSpPr txBox="1"/>
          <p:nvPr/>
        </p:nvSpPr>
        <p:spPr>
          <a:xfrm>
            <a:off x="3265861" y="1197458"/>
            <a:ext cx="2146742" cy="307777"/>
          </a:xfrm>
          <a:prstGeom prst="rect">
            <a:avLst/>
          </a:prstGeom>
          <a:noFill/>
        </p:spPr>
        <p:txBody>
          <a:bodyPr wrap="none" rtlCol="0">
            <a:spAutoFit/>
          </a:bodyPr>
          <a:lstStyle/>
          <a:p>
            <a:r>
              <a:rPr lang="en-US" dirty="0" smtClean="0"/>
              <a:t>Composable Framework </a:t>
            </a:r>
            <a:endParaRPr lang="en-US" dirty="0"/>
          </a:p>
        </p:txBody>
      </p:sp>
      <p:cxnSp>
        <p:nvCxnSpPr>
          <p:cNvPr id="36" name="Straight Arrow Connector 35"/>
          <p:cNvCxnSpPr/>
          <p:nvPr/>
        </p:nvCxnSpPr>
        <p:spPr>
          <a:xfrm>
            <a:off x="5549900" y="2501900"/>
            <a:ext cx="914400" cy="8636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1905000" y="2387600"/>
            <a:ext cx="1041400" cy="9017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6261100" y="26289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286500" y="26947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7879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38"/>
          <p:cNvGrpSpPr/>
          <p:nvPr/>
        </p:nvGrpSpPr>
        <p:grpSpPr>
          <a:xfrm>
            <a:off x="165100" y="3294134"/>
            <a:ext cx="2489200" cy="2078204"/>
            <a:chOff x="1092200" y="2938534"/>
            <a:chExt cx="2489200" cy="2078204"/>
          </a:xfrm>
        </p:grpSpPr>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grpSp>
      <p:pic>
        <p:nvPicPr>
          <p:cNvPr id="57" name="Picture 56" descr="logo_jquery_215x53.gif"/>
          <p:cNvPicPr>
            <a:picLocks noChangeAspect="1"/>
          </p:cNvPicPr>
          <p:nvPr/>
        </p:nvPicPr>
        <p:blipFill>
          <a:blip r:embed="rId4" cstate="print"/>
          <a:stretch>
            <a:fillRect/>
          </a:stretch>
        </p:blipFill>
        <p:spPr>
          <a:xfrm>
            <a:off x="552451" y="3422650"/>
            <a:ext cx="1416768" cy="349250"/>
          </a:xfrm>
          <a:prstGeom prst="rect">
            <a:avLst/>
          </a:prstGeom>
        </p:spPr>
      </p:pic>
      <p:sp>
        <p:nvSpPr>
          <p:cNvPr id="77" name="TextBox 76"/>
          <p:cNvSpPr txBox="1"/>
          <p:nvPr/>
        </p:nvSpPr>
        <p:spPr>
          <a:xfrm>
            <a:off x="952500" y="4876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368300" y="5283200"/>
            <a:ext cx="1661633" cy="307777"/>
          </a:xfrm>
          <a:prstGeom prst="rect">
            <a:avLst/>
          </a:prstGeom>
          <a:noFill/>
        </p:spPr>
        <p:txBody>
          <a:bodyPr wrap="none" rtlCol="0">
            <a:spAutoFit/>
          </a:bodyPr>
          <a:lstStyle/>
          <a:p>
            <a:r>
              <a:rPr lang="en-US" dirty="0" smtClean="0"/>
              <a:t>medCafe Interface</a:t>
            </a:r>
            <a:endParaRPr lang="en-US" dirty="0"/>
          </a:p>
        </p:txBody>
      </p:sp>
      <p:sp>
        <p:nvSpPr>
          <p:cNvPr id="105" name="TextBox 104"/>
          <p:cNvSpPr txBox="1"/>
          <p:nvPr/>
        </p:nvSpPr>
        <p:spPr>
          <a:xfrm>
            <a:off x="5715000" y="5334000"/>
            <a:ext cx="1659429" cy="307777"/>
          </a:xfrm>
          <a:prstGeom prst="rect">
            <a:avLst/>
          </a:prstGeom>
          <a:noFill/>
        </p:spPr>
        <p:txBody>
          <a:bodyPr wrap="none" rtlCol="0">
            <a:spAutoFit/>
          </a:bodyPr>
          <a:lstStyle/>
          <a:p>
            <a:r>
              <a:rPr lang="en-US" dirty="0" smtClean="0"/>
              <a:t>Health-data server</a:t>
            </a:r>
            <a:endParaRPr lang="en-US" dirty="0"/>
          </a:p>
        </p:txBody>
      </p:sp>
      <p:grpSp>
        <p:nvGrpSpPr>
          <p:cNvPr id="9" name="Group 40"/>
          <p:cNvGrpSpPr/>
          <p:nvPr/>
        </p:nvGrpSpPr>
        <p:grpSpPr>
          <a:xfrm>
            <a:off x="2799655" y="3333402"/>
            <a:ext cx="2572445" cy="1835498"/>
            <a:chOff x="3815655" y="3003202"/>
            <a:chExt cx="2572445" cy="1835498"/>
          </a:xfrm>
        </p:grpSpPr>
        <p:sp>
          <p:nvSpPr>
            <p:cNvPr id="4" name="Rounded Rectangle 3"/>
            <p:cNvSpPr/>
            <p:nvPr/>
          </p:nvSpPr>
          <p:spPr>
            <a:xfrm>
              <a:off x="3815655" y="30032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10" name="Group 19"/>
            <p:cNvGrpSpPr/>
            <p:nvPr/>
          </p:nvGrpSpPr>
          <p:grpSpPr>
            <a:xfrm>
              <a:off x="4114800" y="3390900"/>
              <a:ext cx="1943100" cy="774700"/>
              <a:chOff x="469900" y="4381500"/>
              <a:chExt cx="1943100" cy="774700"/>
            </a:xfrm>
          </p:grpSpPr>
          <p:sp>
            <p:nvSpPr>
              <p:cNvPr id="15" name="Rounded Rectangle 14"/>
              <p:cNvSpPr/>
              <p:nvPr/>
            </p:nvSpPr>
            <p:spPr>
              <a:xfrm>
                <a:off x="469900" y="44323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5" cstate="print"/>
              <a:srcRect l="-9812" r="-9812"/>
              <a:stretch>
                <a:fillRect/>
              </a:stretch>
            </p:blipFill>
            <p:spPr bwMode="auto">
              <a:xfrm>
                <a:off x="863600" y="4634424"/>
                <a:ext cx="796103" cy="470976"/>
              </a:xfrm>
              <a:prstGeom prst="rect">
                <a:avLst/>
              </a:prstGeom>
              <a:noFill/>
              <a:ln w="9525">
                <a:noFill/>
                <a:miter lim="800000"/>
                <a:headEnd/>
                <a:tailEnd/>
              </a:ln>
              <a:effectLst/>
            </p:spPr>
          </p:pic>
          <p:sp>
            <p:nvSpPr>
              <p:cNvPr id="18" name="TextBox 17"/>
              <p:cNvSpPr txBox="1"/>
              <p:nvPr/>
            </p:nvSpPr>
            <p:spPr>
              <a:xfrm>
                <a:off x="495300" y="4381500"/>
                <a:ext cx="1736373" cy="307777"/>
              </a:xfrm>
              <a:prstGeom prst="rect">
                <a:avLst/>
              </a:prstGeom>
              <a:noFill/>
            </p:spPr>
            <p:txBody>
              <a:bodyPr wrap="none" rtlCol="0">
                <a:spAutoFit/>
              </a:bodyPr>
              <a:lstStyle/>
              <a:p>
                <a:r>
                  <a:rPr lang="en-US" dirty="0" smtClean="0"/>
                  <a:t>Tomcat Web server</a:t>
                </a:r>
                <a:endParaRPr lang="en-US" dirty="0"/>
              </a:p>
            </p:txBody>
          </p:sp>
        </p:grpSp>
        <p:sp>
          <p:nvSpPr>
            <p:cNvPr id="108" name="TextBox 107"/>
            <p:cNvSpPr txBox="1"/>
            <p:nvPr/>
          </p:nvSpPr>
          <p:spPr>
            <a:xfrm>
              <a:off x="4318000" y="4445001"/>
              <a:ext cx="1892300" cy="369332"/>
            </a:xfrm>
            <a:prstGeom prst="rect">
              <a:avLst/>
            </a:prstGeom>
            <a:noFill/>
          </p:spPr>
          <p:txBody>
            <a:bodyPr wrap="square" rtlCol="0">
              <a:spAutoFit/>
            </a:bodyPr>
            <a:lstStyle/>
            <a:p>
              <a:r>
                <a:rPr lang="en-US" sz="1800" b="1" dirty="0" smtClean="0"/>
                <a:t>JAVA/ J2EE</a:t>
              </a:r>
              <a:endParaRPr lang="en-US" sz="1800" b="1" dirty="0"/>
            </a:p>
          </p:txBody>
        </p:sp>
      </p:grpSp>
      <p:grpSp>
        <p:nvGrpSpPr>
          <p:cNvPr id="11" name="Group 11"/>
          <p:cNvGrpSpPr/>
          <p:nvPr/>
        </p:nvGrpSpPr>
        <p:grpSpPr>
          <a:xfrm>
            <a:off x="5956300" y="38989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6" cstate="print"/>
            <a:stretch>
              <a:fillRect/>
            </a:stretch>
          </p:blipFill>
          <p:spPr>
            <a:xfrm>
              <a:off x="1676400" y="2393950"/>
              <a:ext cx="1341549" cy="476250"/>
            </a:xfrm>
            <a:prstGeom prst="rect">
              <a:avLst/>
            </a:prstGeom>
          </p:spPr>
        </p:pic>
      </p:grpSp>
      <p:grpSp>
        <p:nvGrpSpPr>
          <p:cNvPr id="12" name="Group 26"/>
          <p:cNvGrpSpPr/>
          <p:nvPr/>
        </p:nvGrpSpPr>
        <p:grpSpPr>
          <a:xfrm>
            <a:off x="7874000" y="32385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7" cstate="print"/>
            <a:stretch>
              <a:fillRect/>
            </a:stretch>
          </p:blipFill>
          <p:spPr>
            <a:xfrm>
              <a:off x="7385314" y="2273370"/>
              <a:ext cx="1149663" cy="304730"/>
            </a:xfrm>
            <a:prstGeom prst="rect">
              <a:avLst/>
            </a:prstGeom>
          </p:spPr>
        </p:pic>
      </p:grpSp>
      <p:cxnSp>
        <p:nvCxnSpPr>
          <p:cNvPr id="33" name="Elbow Connector 32"/>
          <p:cNvCxnSpPr>
            <a:stCxn id="38" idx="3"/>
            <a:endCxn id="44" idx="1"/>
          </p:cNvCxnSpPr>
          <p:nvPr/>
        </p:nvCxnSpPr>
        <p:spPr>
          <a:xfrm flipV="1">
            <a:off x="7315200" y="4222750"/>
            <a:ext cx="596900" cy="1570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17" name="Group 46"/>
          <p:cNvGrpSpPr/>
          <p:nvPr/>
        </p:nvGrpSpPr>
        <p:grpSpPr>
          <a:xfrm>
            <a:off x="7874000" y="37846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8"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56" name="Elbow Connector 47"/>
          <p:cNvCxnSpPr>
            <a:endCxn id="106" idx="1"/>
          </p:cNvCxnSpPr>
          <p:nvPr/>
        </p:nvCxnSpPr>
        <p:spPr>
          <a:xfrm rot="16200000" flipH="1">
            <a:off x="6791980" y="4187508"/>
            <a:ext cx="1690132" cy="34290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808496" y="4834692"/>
            <a:ext cx="1092200" cy="738664"/>
          </a:xfrm>
          <a:prstGeom prst="rect">
            <a:avLst/>
          </a:prstGeom>
          <a:noFill/>
        </p:spPr>
        <p:txBody>
          <a:bodyPr wrap="square" rtlCol="0">
            <a:spAutoFit/>
          </a:bodyPr>
          <a:lstStyle/>
          <a:p>
            <a:pPr algn="ctr"/>
            <a:r>
              <a:rPr lang="en-US" dirty="0" smtClean="0"/>
              <a:t>Additional</a:t>
            </a:r>
          </a:p>
          <a:p>
            <a:pPr algn="ctr"/>
            <a:r>
              <a:rPr lang="en-US" dirty="0" smtClean="0"/>
              <a:t>data servers</a:t>
            </a:r>
            <a:endParaRPr lang="en-US" dirty="0"/>
          </a:p>
        </p:txBody>
      </p:sp>
      <p:cxnSp>
        <p:nvCxnSpPr>
          <p:cNvPr id="54" name="Elbow Connector 53"/>
          <p:cNvCxnSpPr/>
          <p:nvPr/>
        </p:nvCxnSpPr>
        <p:spPr>
          <a:xfrm>
            <a:off x="7429500" y="3463751"/>
            <a:ext cx="444500" cy="334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225800" y="5346700"/>
            <a:ext cx="1620957" cy="307777"/>
          </a:xfrm>
          <a:prstGeom prst="rect">
            <a:avLst/>
          </a:prstGeom>
          <a:noFill/>
        </p:spPr>
        <p:txBody>
          <a:bodyPr wrap="none" rtlCol="0">
            <a:spAutoFit/>
          </a:bodyPr>
          <a:lstStyle/>
          <a:p>
            <a:r>
              <a:rPr lang="en-US" dirty="0" smtClean="0"/>
              <a:t>Application server</a:t>
            </a:r>
            <a:endParaRPr lang="en-US" dirty="0"/>
          </a:p>
        </p:txBody>
      </p:sp>
      <p:sp>
        <p:nvSpPr>
          <p:cNvPr id="78" name="TextBox 77"/>
          <p:cNvSpPr txBox="1"/>
          <p:nvPr/>
        </p:nvSpPr>
        <p:spPr>
          <a:xfrm>
            <a:off x="558800" y="5943600"/>
            <a:ext cx="821839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medCafe architecture composed of 3 distinct, separable layers: front-end, application and data server.</a:t>
            </a:r>
            <a:endParaRPr lang="en-US" dirty="0"/>
          </a:p>
        </p:txBody>
      </p:sp>
      <p:sp>
        <p:nvSpPr>
          <p:cNvPr id="80" name="TextBox 79"/>
          <p:cNvSpPr txBox="1"/>
          <p:nvPr/>
        </p:nvSpPr>
        <p:spPr>
          <a:xfrm>
            <a:off x="5600700" y="4699001"/>
            <a:ext cx="1892300" cy="369332"/>
          </a:xfrm>
          <a:prstGeom prst="rect">
            <a:avLst/>
          </a:prstGeom>
          <a:noFill/>
        </p:spPr>
        <p:txBody>
          <a:bodyPr wrap="square" rtlCol="0">
            <a:spAutoFit/>
          </a:bodyPr>
          <a:lstStyle/>
          <a:p>
            <a:r>
              <a:rPr lang="en-US" sz="1800" b="1" dirty="0" smtClean="0"/>
              <a:t>Web Services</a:t>
            </a:r>
            <a:endParaRPr lang="en-US" sz="1800"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p:cNvSpPr/>
          <p:nvPr/>
        </p:nvSpPr>
        <p:spPr>
          <a:xfrm>
            <a:off x="5473700" y="889000"/>
            <a:ext cx="3505200" cy="5397500"/>
          </a:xfrm>
          <a:prstGeom prst="roundRect">
            <a:avLst/>
          </a:prstGeom>
          <a:gradFill>
            <a:gsLst>
              <a:gs pos="9000">
                <a:schemeClr val="bg1"/>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pic>
        <p:nvPicPr>
          <p:cNvPr id="11" name="Picture 10" descr="medCafe-Component.png"/>
          <p:cNvPicPr>
            <a:picLocks noChangeAspect="1"/>
          </p:cNvPicPr>
          <p:nvPr/>
        </p:nvPicPr>
        <p:blipFill>
          <a:blip r:embed="rId3" cstate="print"/>
          <a:stretch>
            <a:fillRect/>
          </a:stretch>
        </p:blipFill>
        <p:spPr>
          <a:xfrm>
            <a:off x="5664486" y="1143187"/>
            <a:ext cx="2044414" cy="1340227"/>
          </a:xfrm>
          <a:prstGeom prst="rect">
            <a:avLst/>
          </a:prstGeom>
          <a:effectLst>
            <a:reflection blurRad="6350" stA="50000" endA="300" endPos="90000" dir="5400000" sy="-100000" algn="bl" rotWithShape="0"/>
          </a:effectLst>
        </p:spPr>
      </p:pic>
      <p:cxnSp>
        <p:nvCxnSpPr>
          <p:cNvPr id="14" name="Straight Arrow Connector 13"/>
          <p:cNvCxnSpPr/>
          <p:nvPr/>
        </p:nvCxnSpPr>
        <p:spPr>
          <a:xfrm rot="5400000">
            <a:off x="6338094" y="2870202"/>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Adding A New Capability	</a:t>
            </a:r>
            <a:endParaRPr lang="en-US" dirty="0"/>
          </a:p>
        </p:txBody>
      </p:sp>
      <p:sp>
        <p:nvSpPr>
          <p:cNvPr id="3" name="Content Placeholder 2"/>
          <p:cNvSpPr>
            <a:spLocks noGrp="1"/>
          </p:cNvSpPr>
          <p:nvPr>
            <p:ph idx="1"/>
          </p:nvPr>
        </p:nvSpPr>
        <p:spPr>
          <a:xfrm>
            <a:off x="279400" y="1003300"/>
            <a:ext cx="5168900" cy="5854700"/>
          </a:xfrm>
        </p:spPr>
        <p:txBody>
          <a:bodyPr/>
          <a:lstStyle/>
          <a:p>
            <a:pPr>
              <a:spcAft>
                <a:spcPts val="0"/>
              </a:spcAft>
            </a:pPr>
            <a:r>
              <a:rPr lang="en-US" dirty="0" smtClean="0"/>
              <a:t>Add New Component</a:t>
            </a:r>
          </a:p>
          <a:p>
            <a:pPr lvl="1">
              <a:spcAft>
                <a:spcPts val="0"/>
              </a:spcAft>
            </a:pPr>
            <a:r>
              <a:rPr lang="en-US" sz="1800" dirty="0" smtClean="0"/>
              <a:t>Create and add a component + icon</a:t>
            </a:r>
          </a:p>
          <a:p>
            <a:pPr lvl="1">
              <a:spcAft>
                <a:spcPts val="0"/>
              </a:spcAft>
            </a:pPr>
            <a:r>
              <a:rPr lang="en-US" sz="1800" dirty="0" smtClean="0"/>
              <a:t>Supply RESTful web URI for data</a:t>
            </a:r>
          </a:p>
          <a:p>
            <a:pPr>
              <a:spcAft>
                <a:spcPts val="0"/>
              </a:spcAft>
            </a:pPr>
            <a:r>
              <a:rPr lang="en-US" dirty="0" smtClean="0"/>
              <a:t>Add New Data Source</a:t>
            </a:r>
          </a:p>
          <a:p>
            <a:pPr lvl="1">
              <a:spcAft>
                <a:spcPts val="0"/>
              </a:spcAft>
            </a:pPr>
            <a:r>
              <a:rPr lang="en-US" sz="1800" dirty="0" smtClean="0"/>
              <a:t>Determine if adaptor between hData and data source exists</a:t>
            </a:r>
          </a:p>
          <a:p>
            <a:pPr lvl="1">
              <a:spcAft>
                <a:spcPts val="0"/>
              </a:spcAft>
            </a:pPr>
            <a:r>
              <a:rPr lang="en-US" sz="1800" dirty="0" smtClean="0"/>
              <a:t>If none exists, create adaptor to format target data source (hData)</a:t>
            </a:r>
          </a:p>
          <a:p>
            <a:pPr lvl="1">
              <a:spcAft>
                <a:spcPts val="0"/>
              </a:spcAft>
            </a:pPr>
            <a:r>
              <a:rPr lang="en-US" sz="1800" dirty="0" smtClean="0"/>
              <a:t>Expose data source as RESTful service</a:t>
            </a:r>
          </a:p>
          <a:p>
            <a:pPr lvl="1">
              <a:spcAft>
                <a:spcPts val="0"/>
              </a:spcAft>
            </a:pPr>
            <a:r>
              <a:rPr lang="en-US" sz="1800" dirty="0" smtClean="0"/>
              <a:t>Add RESTful URI to medCafe</a:t>
            </a:r>
          </a:p>
          <a:p>
            <a:pPr lvl="2">
              <a:spcAft>
                <a:spcPts val="0"/>
              </a:spcAft>
            </a:pPr>
            <a:r>
              <a:rPr lang="en-US" sz="1600" dirty="0" smtClean="0"/>
              <a:t>View through default component</a:t>
            </a:r>
          </a:p>
          <a:p>
            <a:pPr lvl="2">
              <a:spcAft>
                <a:spcPts val="0"/>
              </a:spcAft>
            </a:pPr>
            <a:r>
              <a:rPr lang="en-US" sz="1600" dirty="0" smtClean="0"/>
              <a:t>View using existing component</a:t>
            </a:r>
          </a:p>
          <a:p>
            <a:pPr lvl="2">
              <a:spcAft>
                <a:spcPts val="0"/>
              </a:spcAft>
            </a:pPr>
            <a:r>
              <a:rPr lang="en-US" sz="1600" dirty="0" smtClean="0"/>
              <a:t>Add new component</a:t>
            </a:r>
          </a:p>
          <a:p>
            <a:pPr lvl="2">
              <a:spcAft>
                <a:spcPts val="400"/>
              </a:spcAft>
              <a:buNone/>
            </a:pPr>
            <a:endParaRPr lang="en-US" dirty="0" smtClean="0"/>
          </a:p>
          <a:p>
            <a:pPr lvl="1"/>
            <a:endParaRPr lang="en-US" dirty="0" smtClean="0"/>
          </a:p>
          <a:p>
            <a:endParaRPr lang="en-US" dirty="0"/>
          </a:p>
        </p:txBody>
      </p:sp>
      <p:pic>
        <p:nvPicPr>
          <p:cNvPr id="10" name="Picture 9"/>
          <p:cNvPicPr>
            <a:picLocks noChangeAspect="1"/>
          </p:cNvPicPr>
          <p:nvPr/>
        </p:nvPicPr>
        <p:blipFill>
          <a:blip r:embed="rId4" cstate="print"/>
          <a:stretch>
            <a:fillRect/>
          </a:stretch>
        </p:blipFill>
        <p:spPr>
          <a:xfrm>
            <a:off x="6264657" y="4203700"/>
            <a:ext cx="771144" cy="1081043"/>
          </a:xfrm>
          <a:prstGeom prst="rect">
            <a:avLst/>
          </a:prstGeom>
          <a:effectLst>
            <a:reflection blurRad="6350" stA="50000" endA="300" endPos="90000" dir="5400000" sy="-100000" algn="bl" rotWithShape="0"/>
          </a:effectLst>
        </p:spPr>
      </p:pic>
      <p:pic>
        <p:nvPicPr>
          <p:cNvPr id="12" name="Picture 11" descr="hData_logo.png"/>
          <p:cNvPicPr>
            <a:picLocks noChangeAspect="1"/>
          </p:cNvPicPr>
          <p:nvPr/>
        </p:nvPicPr>
        <p:blipFill>
          <a:blip r:embed="rId5" cstate="print"/>
          <a:stretch>
            <a:fillRect/>
          </a:stretch>
        </p:blipFill>
        <p:spPr>
          <a:xfrm>
            <a:off x="5918463" y="3162371"/>
            <a:ext cx="1532971" cy="406330"/>
          </a:xfrm>
          <a:prstGeom prst="rect">
            <a:avLst/>
          </a:prstGeom>
          <a:effectLst>
            <a:outerShdw blurRad="50800" dist="38100" dir="2700000" algn="tl" rotWithShape="0">
              <a:srgbClr val="000000">
                <a:alpha val="43000"/>
              </a:srgbClr>
            </a:outerShdw>
          </a:effectLst>
        </p:spPr>
      </p:pic>
      <p:cxnSp>
        <p:nvCxnSpPr>
          <p:cNvPr id="30" name="Straight Arrow Connector 29"/>
          <p:cNvCxnSpPr/>
          <p:nvPr/>
        </p:nvCxnSpPr>
        <p:spPr>
          <a:xfrm rot="5400000">
            <a:off x="6338094" y="3886203"/>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pic>
        <p:nvPicPr>
          <p:cNvPr id="33" name="Picture 32" descr="question.png"/>
          <p:cNvPicPr>
            <a:picLocks noChangeAspect="1"/>
          </p:cNvPicPr>
          <p:nvPr/>
        </p:nvPicPr>
        <p:blipFill>
          <a:blip r:embed="rId6" cstate="print"/>
          <a:stretch>
            <a:fillRect/>
          </a:stretch>
        </p:blipFill>
        <p:spPr>
          <a:xfrm>
            <a:off x="8064662" y="1270095"/>
            <a:ext cx="744774" cy="876205"/>
          </a:xfrm>
          <a:prstGeom prst="rect">
            <a:avLst/>
          </a:prstGeom>
        </p:spPr>
      </p:pic>
      <p:sp>
        <p:nvSpPr>
          <p:cNvPr id="34" name="Plus 33"/>
          <p:cNvSpPr/>
          <p:nvPr/>
        </p:nvSpPr>
        <p:spPr>
          <a:xfrm>
            <a:off x="7734300" y="1485900"/>
            <a:ext cx="304800" cy="342900"/>
          </a:xfrm>
          <a:prstGeom prst="mathPlu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stretch>
            <a:fillRect/>
          </a:stretch>
        </p:blipFill>
        <p:spPr>
          <a:xfrm>
            <a:off x="7842250" y="4222750"/>
            <a:ext cx="816345" cy="1047750"/>
          </a:xfrm>
          <a:prstGeom prst="rect">
            <a:avLst/>
          </a:prstGeom>
          <a:effectLst>
            <a:reflection stA="50000" endPos="75000" dist="12700" dir="5400000" sy="-100000" algn="bl" rotWithShape="0"/>
          </a:effectLst>
        </p:spPr>
      </p:pic>
      <p:cxnSp>
        <p:nvCxnSpPr>
          <p:cNvPr id="37" name="Straight Arrow Connector 36"/>
          <p:cNvCxnSpPr>
            <a:stCxn id="10" idx="3"/>
            <a:endCxn id="36" idx="1"/>
          </p:cNvCxnSpPr>
          <p:nvPr/>
        </p:nvCxnSpPr>
        <p:spPr>
          <a:xfrm>
            <a:off x="7035801" y="4744222"/>
            <a:ext cx="806449" cy="2403"/>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721600" y="5486400"/>
            <a:ext cx="1152654" cy="307777"/>
          </a:xfrm>
          <a:prstGeom prst="rect">
            <a:avLst/>
          </a:prstGeom>
          <a:noFill/>
        </p:spPr>
        <p:txBody>
          <a:bodyPr wrap="none" rtlCol="0">
            <a:spAutoFit/>
          </a:bodyPr>
          <a:lstStyle/>
          <a:p>
            <a:r>
              <a:rPr lang="en-US" dirty="0" smtClean="0"/>
              <a:t>Data source</a:t>
            </a:r>
            <a:endParaRPr lang="en-US" dirty="0"/>
          </a:p>
        </p:txBody>
      </p:sp>
      <p:sp>
        <p:nvSpPr>
          <p:cNvPr id="41" name="TextBox 40"/>
          <p:cNvSpPr txBox="1"/>
          <p:nvPr/>
        </p:nvSpPr>
        <p:spPr>
          <a:xfrm>
            <a:off x="6223000" y="5372100"/>
            <a:ext cx="813481" cy="307777"/>
          </a:xfrm>
          <a:prstGeom prst="rect">
            <a:avLst/>
          </a:prstGeom>
          <a:noFill/>
        </p:spPr>
        <p:txBody>
          <a:bodyPr wrap="none" rtlCol="0">
            <a:spAutoFit/>
          </a:bodyPr>
          <a:lstStyle/>
          <a:p>
            <a:r>
              <a:rPr lang="en-US" dirty="0" smtClean="0"/>
              <a:t>Adaptor</a:t>
            </a:r>
            <a:endParaRPr lang="en-US" dirty="0"/>
          </a:p>
        </p:txBody>
      </p:sp>
      <p:sp>
        <p:nvSpPr>
          <p:cNvPr id="16" name="TextBox 15"/>
          <p:cNvSpPr txBox="1"/>
          <p:nvPr/>
        </p:nvSpPr>
        <p:spPr>
          <a:xfrm>
            <a:off x="2368884" y="6426869"/>
            <a:ext cx="2890535" cy="307777"/>
          </a:xfrm>
          <a:prstGeom prst="rect">
            <a:avLst/>
          </a:prstGeom>
          <a:noFill/>
        </p:spPr>
        <p:txBody>
          <a:bodyPr wrap="none" rtlCol="0">
            <a:spAutoFit/>
          </a:bodyPr>
          <a:lstStyle/>
          <a:p>
            <a:r>
              <a:rPr lang="en-US" dirty="0" smtClean="0"/>
              <a:t>URI = Uniform Resource Identifier</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cstate="print"/>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cstate="print"/>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mlexample.jpg"/>
          <p:cNvPicPr>
            <a:picLocks noChangeAspect="1"/>
          </p:cNvPicPr>
          <p:nvPr/>
        </p:nvPicPr>
        <p:blipFill>
          <a:blip r:embed="rId5" cstate="print"/>
          <a:stretch>
            <a:fillRect/>
          </a:stretch>
        </p:blipFill>
        <p:spPr>
          <a:xfrm>
            <a:off x="5368924" y="2717903"/>
            <a:ext cx="3349625" cy="1517956"/>
          </a:xfrm>
          <a:prstGeom prst="rect">
            <a:avLst/>
          </a:prstGeom>
          <a:ln>
            <a:solidFill>
              <a:schemeClr val="tx2">
                <a:lumMod val="75000"/>
              </a:schemeClr>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cstate="print"/>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cstate="print"/>
          <a:stretch>
            <a:fillRect/>
          </a:stretch>
        </p:blipFill>
        <p:spPr>
          <a:xfrm>
            <a:off x="489796" y="1206500"/>
            <a:ext cx="4405206" cy="4610100"/>
          </a:xfrm>
        </p:spPr>
      </p:pic>
      <p:pic>
        <p:nvPicPr>
          <p:cNvPr id="5" name="Picture 4" descr="formattedDetail.png"/>
          <p:cNvPicPr>
            <a:picLocks noChangeAspect="1"/>
          </p:cNvPicPr>
          <p:nvPr/>
        </p:nvPicPr>
        <p:blipFill>
          <a:blip r:embed="rId4" cstate="print"/>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cstate="print"/>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cstate="print"/>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cstate="print"/>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cstate="print"/>
          <a:stretch>
            <a:fillRect/>
          </a:stretch>
        </p:blipFill>
        <p:spPr>
          <a:xfrm>
            <a:off x="5949950" y="1166812"/>
            <a:ext cx="1790700" cy="2238375"/>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cstate="print"/>
          <a:srcRect l="-29135" r="-29135"/>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Learned</a:t>
            </a:r>
            <a:endParaRPr lang="en-US" dirty="0"/>
          </a:p>
        </p:txBody>
      </p:sp>
      <p:sp>
        <p:nvSpPr>
          <p:cNvPr id="3" name="Content Placeholder 2"/>
          <p:cNvSpPr>
            <a:spLocks noGrp="1"/>
          </p:cNvSpPr>
          <p:nvPr>
            <p:ph idx="1"/>
          </p:nvPr>
        </p:nvSpPr>
        <p:spPr/>
        <p:txBody>
          <a:bodyPr/>
          <a:lstStyle/>
          <a:p>
            <a:r>
              <a:rPr lang="en-US" dirty="0" smtClean="0"/>
              <a:t>Use Modular Methodology in System Design</a:t>
            </a:r>
          </a:p>
          <a:p>
            <a:r>
              <a:rPr lang="en-US" dirty="0" smtClean="0"/>
              <a:t>Building a Pluggable Architecture is Key to Composability</a:t>
            </a:r>
          </a:p>
          <a:p>
            <a:r>
              <a:rPr lang="en-US" dirty="0" smtClean="0"/>
              <a:t>Choosing Good Loose Couplers is Key</a:t>
            </a:r>
          </a:p>
          <a:p>
            <a:r>
              <a:rPr lang="en-US" dirty="0" smtClean="0"/>
              <a:t>Additional Important Points to Consider</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600"/>
            <a:ext cx="6337300" cy="889000"/>
          </a:xfrm>
        </p:spPr>
        <p:txBody>
          <a:bodyPr/>
          <a:lstStyle/>
          <a:p>
            <a:r>
              <a:rPr lang="en-US" dirty="0" smtClean="0"/>
              <a:t>Use Modular Methodology in System Design</a:t>
            </a:r>
            <a:endParaRPr lang="en-US" dirty="0"/>
          </a:p>
        </p:txBody>
      </p:sp>
      <p:sp>
        <p:nvSpPr>
          <p:cNvPr id="3" name="Content Placeholder 2"/>
          <p:cNvSpPr>
            <a:spLocks noGrp="1"/>
          </p:cNvSpPr>
          <p:nvPr>
            <p:ph idx="1"/>
          </p:nvPr>
        </p:nvSpPr>
        <p:spPr>
          <a:xfrm>
            <a:off x="469900" y="1295400"/>
            <a:ext cx="8216900" cy="5016500"/>
          </a:xfrm>
        </p:spPr>
        <p:txBody>
          <a:bodyPr/>
          <a:lstStyle/>
          <a:p>
            <a:r>
              <a:rPr lang="en-US" dirty="0" smtClean="0"/>
              <a:t>Underlying code structure is modular</a:t>
            </a:r>
          </a:p>
          <a:p>
            <a:r>
              <a:rPr lang="en-US" dirty="0" smtClean="0"/>
              <a:t>Separate code into following sections</a:t>
            </a:r>
          </a:p>
          <a:p>
            <a:pPr lvl="1"/>
            <a:r>
              <a:rPr lang="en-US" dirty="0" smtClean="0"/>
              <a:t>Infrastructure </a:t>
            </a:r>
          </a:p>
          <a:p>
            <a:pPr lvl="1"/>
            <a:r>
              <a:rPr lang="en-US" dirty="0" smtClean="0"/>
              <a:t>Loose coupler  (hData)</a:t>
            </a:r>
          </a:p>
          <a:p>
            <a:pPr lvl="1"/>
            <a:r>
              <a:rPr lang="en-US" dirty="0" smtClean="0"/>
              <a:t>Presentation (through JQuery/ AJAX)</a:t>
            </a:r>
          </a:p>
          <a:p>
            <a:pPr lvl="1"/>
            <a:r>
              <a:rPr lang="en-US" dirty="0" smtClean="0"/>
              <a:t>Data Layer (RESTful service layer)</a:t>
            </a:r>
          </a:p>
          <a:p>
            <a:r>
              <a:rPr lang="en-US" dirty="0" smtClean="0"/>
              <a:t>Benefits</a:t>
            </a:r>
          </a:p>
          <a:p>
            <a:pPr lvl="1"/>
            <a:r>
              <a:rPr lang="en-US" dirty="0" smtClean="0"/>
              <a:t>Minimizes impact on other sections if one has to be changed</a:t>
            </a:r>
          </a:p>
          <a:p>
            <a:pPr lvl="2"/>
            <a:r>
              <a:rPr lang="en-US" dirty="0" smtClean="0"/>
              <a:t>E.g. If there were a federal mandate to use a different loose coupler, this code could be modified without impacting the system as a whole</a:t>
            </a:r>
          </a:p>
          <a:p>
            <a:pPr lvl="1"/>
            <a:r>
              <a:rPr lang="en-US" dirty="0" smtClean="0"/>
              <a:t>Separate presentation layer completely from data layer for</a:t>
            </a:r>
            <a:r>
              <a:rPr lang="en-US" dirty="0" smtClean="0">
                <a:solidFill>
                  <a:srgbClr val="FF0000"/>
                </a:solidFill>
              </a:rPr>
              <a:t> </a:t>
            </a:r>
            <a:r>
              <a:rPr lang="en-US" dirty="0" smtClean="0"/>
              <a:t>maximum flexibility</a:t>
            </a:r>
          </a:p>
          <a:p>
            <a:pPr lvl="1">
              <a:buNone/>
            </a:pPr>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484" y="116745"/>
            <a:ext cx="6954253" cy="889000"/>
          </a:xfrm>
        </p:spPr>
        <p:txBody>
          <a:bodyPr/>
          <a:lstStyle/>
          <a:p>
            <a:r>
              <a:rPr lang="en-US" dirty="0" smtClean="0"/>
              <a:t>Building a Pluggable Architecture is Key</a:t>
            </a:r>
            <a:endParaRPr lang="en-US" dirty="0"/>
          </a:p>
        </p:txBody>
      </p:sp>
      <p:sp>
        <p:nvSpPr>
          <p:cNvPr id="3" name="Content Placeholder 2"/>
          <p:cNvSpPr>
            <a:spLocks noGrp="1"/>
          </p:cNvSpPr>
          <p:nvPr>
            <p:ph idx="1"/>
          </p:nvPr>
        </p:nvSpPr>
        <p:spPr>
          <a:xfrm>
            <a:off x="355600" y="917692"/>
            <a:ext cx="8128000" cy="5664200"/>
          </a:xfrm>
        </p:spPr>
        <p:txBody>
          <a:bodyPr>
            <a:normAutofit fontScale="92500" lnSpcReduction="20000"/>
          </a:bodyPr>
          <a:lstStyle/>
          <a:p>
            <a:pPr>
              <a:spcAft>
                <a:spcPts val="100"/>
              </a:spcAft>
            </a:pPr>
            <a:r>
              <a:rPr lang="en-US" dirty="0" smtClean="0"/>
              <a:t>Best Practices</a:t>
            </a:r>
          </a:p>
          <a:p>
            <a:pPr lvl="1">
              <a:spcAft>
                <a:spcPts val="100"/>
              </a:spcAft>
            </a:pPr>
            <a:r>
              <a:rPr lang="en-US" dirty="0" smtClean="0"/>
              <a:t>Each component communicates through one data standard</a:t>
            </a:r>
          </a:p>
          <a:p>
            <a:pPr lvl="1">
              <a:spcAft>
                <a:spcPts val="100"/>
              </a:spcAft>
            </a:pPr>
            <a:r>
              <a:rPr lang="en-US" dirty="0" smtClean="0"/>
              <a:t>XML Configuration file used to list components available to system</a:t>
            </a:r>
          </a:p>
          <a:p>
            <a:pPr lvl="1">
              <a:spcAft>
                <a:spcPts val="100"/>
              </a:spcAft>
            </a:pPr>
            <a:r>
              <a:rPr lang="en-US" dirty="0" smtClean="0"/>
              <a:t>Move to one configuration xml file per component </a:t>
            </a:r>
          </a:p>
          <a:p>
            <a:pPr lvl="1">
              <a:spcAft>
                <a:spcPts val="100"/>
              </a:spcAft>
            </a:pPr>
            <a:r>
              <a:rPr lang="en-US" dirty="0" smtClean="0"/>
              <a:t>A list of functions that each component can perform should be enumerated and documented, for example:</a:t>
            </a:r>
          </a:p>
          <a:p>
            <a:pPr lvl="2">
              <a:lnSpc>
                <a:spcPct val="120000"/>
              </a:lnSpc>
              <a:spcAft>
                <a:spcPts val="100"/>
              </a:spcAft>
            </a:pPr>
            <a:r>
              <a:rPr lang="en-US" dirty="0" smtClean="0"/>
              <a:t>Provide the ability to obtain a snapshot of the data contained in component at any time</a:t>
            </a:r>
          </a:p>
          <a:p>
            <a:pPr>
              <a:spcAft>
                <a:spcPts val="100"/>
              </a:spcAft>
            </a:pPr>
            <a:r>
              <a:rPr lang="en-US" dirty="0" smtClean="0"/>
              <a:t>Benefits</a:t>
            </a:r>
          </a:p>
          <a:p>
            <a:pPr lvl="1">
              <a:spcAft>
                <a:spcPts val="100"/>
              </a:spcAft>
            </a:pPr>
            <a:r>
              <a:rPr lang="en-US" dirty="0" smtClean="0"/>
              <a:t>Allows for components to be swapped in and out of the </a:t>
            </a:r>
          </a:p>
          <a:p>
            <a:pPr lvl="2">
              <a:spcAft>
                <a:spcPts val="100"/>
              </a:spcAft>
            </a:pPr>
            <a:r>
              <a:rPr lang="en-US" dirty="0" smtClean="0"/>
              <a:t>System (by an Administrator)</a:t>
            </a:r>
          </a:p>
          <a:p>
            <a:pPr lvl="2">
              <a:spcAft>
                <a:spcPts val="100"/>
              </a:spcAft>
            </a:pPr>
            <a:r>
              <a:rPr lang="en-US" dirty="0" smtClean="0"/>
              <a:t>Presentation of the Patient Record (by the user)</a:t>
            </a:r>
          </a:p>
          <a:p>
            <a:pPr lvl="1">
              <a:spcAft>
                <a:spcPts val="100"/>
              </a:spcAft>
            </a:pPr>
            <a:r>
              <a:rPr lang="en-US" dirty="0" smtClean="0"/>
              <a:t>Truly Composable System</a:t>
            </a:r>
          </a:p>
          <a:p>
            <a:pPr lvl="2">
              <a:lnSpc>
                <a:spcPct val="110000"/>
              </a:lnSpc>
              <a:spcAft>
                <a:spcPts val="100"/>
              </a:spcAft>
            </a:pPr>
            <a:r>
              <a:rPr lang="en-US" dirty="0" smtClean="0"/>
              <a:t>System is adaptable to practices’ needs, individual clinicians needs and patient’s individual circumstance</a:t>
            </a:r>
          </a:p>
          <a:p>
            <a:pPr lvl="1">
              <a:spcAft>
                <a:spcPts val="100"/>
              </a:spcAft>
            </a:pPr>
            <a:r>
              <a:rPr lang="en-US" dirty="0" smtClean="0"/>
              <a:t>System evolution is designed into the framework</a:t>
            </a:r>
          </a:p>
          <a:p>
            <a:pPr lvl="1">
              <a:spcAft>
                <a:spcPts val="100"/>
              </a:spcAft>
            </a:pPr>
            <a:r>
              <a:rPr lang="en-US" dirty="0" smtClean="0"/>
              <a:t>Allows for Best of Breed of Components</a:t>
            </a:r>
          </a:p>
          <a:p>
            <a:pPr lvl="2">
              <a:spcAft>
                <a:spcPts val="400"/>
              </a:spcAft>
              <a:buNone/>
            </a:pPr>
            <a:endParaRPr lang="en-US" sz="1400" dirty="0" smtClean="0"/>
          </a:p>
          <a:p>
            <a:pPr lvl="1"/>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168" y="152400"/>
            <a:ext cx="7170821" cy="533400"/>
          </a:xfrm>
        </p:spPr>
        <p:txBody>
          <a:bodyPr/>
          <a:lstStyle/>
          <a:p>
            <a:r>
              <a:rPr lang="en-US" dirty="0" smtClean="0"/>
              <a:t>Determining a Good Loose Coupler is Key</a:t>
            </a:r>
            <a:endParaRPr lang="en-US" dirty="0"/>
          </a:p>
        </p:txBody>
      </p:sp>
      <p:sp>
        <p:nvSpPr>
          <p:cNvPr id="3" name="Content Placeholder 2"/>
          <p:cNvSpPr>
            <a:spLocks noGrp="1"/>
          </p:cNvSpPr>
          <p:nvPr>
            <p:ph idx="1"/>
          </p:nvPr>
        </p:nvSpPr>
        <p:spPr>
          <a:xfrm>
            <a:off x="355600" y="990600"/>
            <a:ext cx="8128000" cy="5664200"/>
          </a:xfrm>
        </p:spPr>
        <p:txBody>
          <a:bodyPr/>
          <a:lstStyle/>
          <a:p>
            <a:pPr>
              <a:spcAft>
                <a:spcPts val="100"/>
              </a:spcAft>
            </a:pPr>
            <a:r>
              <a:rPr lang="en-US" dirty="0" smtClean="0"/>
              <a:t>Loose coupler is data standard around which components and services communicate</a:t>
            </a:r>
          </a:p>
          <a:p>
            <a:pPr>
              <a:spcAft>
                <a:spcPts val="100"/>
              </a:spcAft>
            </a:pPr>
            <a:r>
              <a:rPr lang="en-US" dirty="0" smtClean="0"/>
              <a:t>Best Practices</a:t>
            </a:r>
          </a:p>
          <a:p>
            <a:pPr lvl="1">
              <a:spcAft>
                <a:spcPts val="100"/>
              </a:spcAft>
            </a:pPr>
            <a:r>
              <a:rPr lang="en-US" dirty="0" smtClean="0"/>
              <a:t>Loose coupler should be simple, optimized for most use cases (think KML)</a:t>
            </a:r>
          </a:p>
          <a:p>
            <a:pPr lvl="2">
              <a:spcAft>
                <a:spcPts val="100"/>
              </a:spcAft>
            </a:pPr>
            <a:r>
              <a:rPr lang="en-US" sz="1600" dirty="0" smtClean="0"/>
              <a:t>C32 is too complex and will not be good loose coupler</a:t>
            </a:r>
          </a:p>
          <a:p>
            <a:pPr lvl="2">
              <a:spcAft>
                <a:spcPts val="100"/>
              </a:spcAft>
            </a:pPr>
            <a:r>
              <a:rPr lang="en-US" sz="1600" dirty="0" smtClean="0"/>
              <a:t>Analyze current events / messages, look for 80% solution</a:t>
            </a:r>
          </a:p>
          <a:p>
            <a:pPr lvl="2">
              <a:spcAft>
                <a:spcPts val="100"/>
              </a:spcAft>
            </a:pPr>
            <a:r>
              <a:rPr lang="en-US" sz="1600" dirty="0" smtClean="0"/>
              <a:t>Optimizing loose coupler to be used for all cases has drawbacks</a:t>
            </a:r>
          </a:p>
          <a:p>
            <a:pPr lvl="3">
              <a:spcAft>
                <a:spcPts val="100"/>
              </a:spcAft>
            </a:pPr>
            <a:r>
              <a:rPr lang="en-US" sz="1200" dirty="0" smtClean="0"/>
              <a:t>Not optimized for performance</a:t>
            </a:r>
          </a:p>
          <a:p>
            <a:pPr lvl="3">
              <a:spcAft>
                <a:spcPts val="100"/>
              </a:spcAft>
            </a:pPr>
            <a:r>
              <a:rPr lang="en-US" sz="1200" dirty="0" smtClean="0"/>
              <a:t>Will not be the best data standard for a single purpose</a:t>
            </a:r>
          </a:p>
          <a:p>
            <a:pPr lvl="3">
              <a:spcAft>
                <a:spcPts val="100"/>
              </a:spcAft>
            </a:pPr>
            <a:endParaRPr lang="en-US" sz="1200" dirty="0" smtClean="0"/>
          </a:p>
          <a:p>
            <a:pPr lvl="1">
              <a:spcAft>
                <a:spcPts val="100"/>
              </a:spcAft>
            </a:pPr>
            <a:r>
              <a:rPr lang="en-US" dirty="0" smtClean="0"/>
              <a:t>System may use multiple loose couplers</a:t>
            </a:r>
          </a:p>
          <a:p>
            <a:pPr lvl="2">
              <a:spcAft>
                <a:spcPts val="100"/>
              </a:spcAft>
            </a:pPr>
            <a:r>
              <a:rPr lang="en-US" sz="1600" dirty="0" smtClean="0"/>
              <a:t>But components should only display information from a single format</a:t>
            </a:r>
          </a:p>
          <a:p>
            <a:pPr lvl="2">
              <a:spcAft>
                <a:spcPts val="400"/>
              </a:spcAft>
            </a:pPr>
            <a:r>
              <a:rPr lang="en-US" sz="1600" dirty="0" smtClean="0"/>
              <a:t>“Extra” couplers should be built around real need</a:t>
            </a:r>
          </a:p>
          <a:p>
            <a:pPr lvl="3">
              <a:spcAft>
                <a:spcPts val="400"/>
              </a:spcAft>
            </a:pPr>
            <a:r>
              <a:rPr lang="en-US" sz="1600" dirty="0" smtClean="0"/>
              <a:t>Images, Business Analytics </a:t>
            </a:r>
            <a:endParaRPr lang="en-US" dirty="0" smtClean="0"/>
          </a:p>
          <a:p>
            <a:pPr>
              <a:spcAft>
                <a:spcPts val="100"/>
              </a:spcAft>
            </a:pPr>
            <a:r>
              <a:rPr lang="en-US" dirty="0" smtClean="0"/>
              <a:t>Benefits</a:t>
            </a:r>
          </a:p>
          <a:p>
            <a:pPr lvl="1">
              <a:spcAft>
                <a:spcPts val="400"/>
              </a:spcAft>
            </a:pPr>
            <a:r>
              <a:rPr lang="en-US" dirty="0" smtClean="0"/>
              <a:t>If all components understand data context -&gt; much richer user interface</a:t>
            </a:r>
            <a:endParaRPr lang="en-US" sz="1400" dirty="0" smtClean="0"/>
          </a:p>
          <a:p>
            <a:pPr lvl="1"/>
            <a:endParaRPr lang="en-US" sz="1600" dirty="0" smtClean="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Points To Consider</a:t>
            </a:r>
            <a:endParaRPr lang="en-US" dirty="0"/>
          </a:p>
        </p:txBody>
      </p:sp>
      <p:sp>
        <p:nvSpPr>
          <p:cNvPr id="3" name="Content Placeholder 2"/>
          <p:cNvSpPr>
            <a:spLocks noGrp="1"/>
          </p:cNvSpPr>
          <p:nvPr>
            <p:ph idx="1"/>
          </p:nvPr>
        </p:nvSpPr>
        <p:spPr>
          <a:xfrm>
            <a:off x="469900" y="965200"/>
            <a:ext cx="8128000" cy="4808538"/>
          </a:xfrm>
        </p:spPr>
        <p:txBody>
          <a:bodyPr/>
          <a:lstStyle/>
          <a:p>
            <a:r>
              <a:rPr lang="en-US" dirty="0" smtClean="0"/>
              <a:t>Building a system to a composable, substituable design methodology is not easy</a:t>
            </a:r>
          </a:p>
          <a:p>
            <a:r>
              <a:rPr lang="en-US" dirty="0" smtClean="0"/>
              <a:t>Design focus should be on building usable underlying framework not on user components </a:t>
            </a:r>
          </a:p>
          <a:p>
            <a:pPr lvl="1"/>
            <a:r>
              <a:rPr lang="en-US" sz="1800" dirty="0" smtClean="0"/>
              <a:t>Goal is for components to evolve and adapt over time</a:t>
            </a:r>
          </a:p>
          <a:p>
            <a:pPr lvl="2"/>
            <a:r>
              <a:rPr lang="en-US" sz="1600" dirty="0" smtClean="0"/>
              <a:t>Evolution of components and system HAS to be easy</a:t>
            </a:r>
          </a:p>
          <a:p>
            <a:pPr lvl="1"/>
            <a:r>
              <a:rPr lang="en-US" sz="1800" dirty="0" smtClean="0"/>
              <a:t>First set of components should quickly become obsolete as new components become available</a:t>
            </a:r>
          </a:p>
          <a:p>
            <a:r>
              <a:rPr lang="en-US" dirty="0" smtClean="0"/>
              <a:t>Build system as flexible as possible at</a:t>
            </a:r>
            <a:r>
              <a:rPr lang="en-US" dirty="0" smtClean="0">
                <a:solidFill>
                  <a:srgbClr val="FF0000"/>
                </a:solidFill>
              </a:rPr>
              <a:t> </a:t>
            </a:r>
            <a:r>
              <a:rPr lang="en-US" dirty="0" smtClean="0"/>
              <a:t>the start, then build in constraints</a:t>
            </a:r>
          </a:p>
          <a:p>
            <a:pPr>
              <a:spcAft>
                <a:spcPts val="400"/>
              </a:spcAft>
            </a:pPr>
            <a:r>
              <a:rPr lang="en-US" dirty="0" smtClean="0"/>
              <a:t>Translation of source format to the loose coupler will be a large effort</a:t>
            </a:r>
          </a:p>
          <a:p>
            <a:pPr lvl="1">
              <a:spcAft>
                <a:spcPts val="400"/>
              </a:spcAft>
            </a:pPr>
            <a:r>
              <a:rPr lang="en-US" sz="1600" dirty="0" smtClean="0"/>
              <a:t>Each service provider will need to provide data to this format, involving a large initial effort, possibly small return for first few components, may act as barrier to adoption</a:t>
            </a:r>
          </a:p>
          <a:p>
            <a:endParaRPr lang="en-US" dirty="0" smtClean="0"/>
          </a:p>
          <a:p>
            <a:pPr lvl="1"/>
            <a:endParaRPr lang="en-US" dirty="0" smtClean="0"/>
          </a:p>
          <a:p>
            <a:pPr lvl="1"/>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What We Learned!</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872" y="381000"/>
            <a:ext cx="8229600" cy="533400"/>
          </a:xfrm>
        </p:spPr>
        <p:txBody>
          <a:bodyPr/>
          <a:lstStyle/>
          <a:p>
            <a:r>
              <a:rPr lang="en-US" dirty="0" smtClean="0"/>
              <a:t>Important Points To Consider </a:t>
            </a:r>
            <a:r>
              <a:rPr lang="en-US" sz="2400" dirty="0" smtClean="0"/>
              <a:t>(cont)</a:t>
            </a:r>
            <a:endParaRPr lang="en-US" dirty="0"/>
          </a:p>
        </p:txBody>
      </p:sp>
      <p:pic>
        <p:nvPicPr>
          <p:cNvPr id="6" name="Picture 5" descr="restvssoap.jpg"/>
          <p:cNvPicPr>
            <a:picLocks noChangeAspect="1"/>
          </p:cNvPicPr>
          <p:nvPr/>
        </p:nvPicPr>
        <p:blipFill>
          <a:blip r:embed="rId3" cstate="print"/>
          <a:stretch>
            <a:fillRect/>
          </a:stretch>
        </p:blipFill>
        <p:spPr>
          <a:xfrm>
            <a:off x="7020011" y="2476500"/>
            <a:ext cx="1869989" cy="1828800"/>
          </a:xfrm>
          <a:prstGeom prst="rect">
            <a:avLst/>
          </a:prstGeom>
          <a:solidFill>
            <a:schemeClr val="tx2">
              <a:lumMod val="20000"/>
              <a:lumOff val="80000"/>
            </a:schemeClr>
          </a:solidFill>
        </p:spPr>
      </p:pic>
      <p:sp>
        <p:nvSpPr>
          <p:cNvPr id="3" name="Content Placeholder 2"/>
          <p:cNvSpPr>
            <a:spLocks noGrp="1"/>
          </p:cNvSpPr>
          <p:nvPr>
            <p:ph idx="1"/>
          </p:nvPr>
        </p:nvSpPr>
        <p:spPr>
          <a:xfrm>
            <a:off x="457200" y="812800"/>
            <a:ext cx="8331200" cy="5308600"/>
          </a:xfrm>
        </p:spPr>
        <p:txBody>
          <a:bodyPr/>
          <a:lstStyle/>
          <a:p>
            <a:pPr>
              <a:spcAft>
                <a:spcPts val="300"/>
              </a:spcAft>
            </a:pPr>
            <a:r>
              <a:rPr lang="en-US" dirty="0" smtClean="0"/>
              <a:t>Focus on Reuse</a:t>
            </a:r>
          </a:p>
          <a:p>
            <a:pPr lvl="1">
              <a:spcAft>
                <a:spcPts val="300"/>
              </a:spcAft>
            </a:pPr>
            <a:r>
              <a:rPr lang="en-US" sz="1800" dirty="0" smtClean="0"/>
              <a:t>Where possible use / adapt existing components</a:t>
            </a:r>
          </a:p>
          <a:p>
            <a:pPr>
              <a:spcAft>
                <a:spcPts val="300"/>
              </a:spcAft>
            </a:pPr>
            <a:r>
              <a:rPr lang="en-US" dirty="0" smtClean="0"/>
              <a:t>Use existing presentation framework</a:t>
            </a:r>
          </a:p>
          <a:p>
            <a:pPr lvl="1">
              <a:spcAft>
                <a:spcPts val="300"/>
              </a:spcAft>
            </a:pPr>
            <a:r>
              <a:rPr lang="en-US" sz="1800" dirty="0" smtClean="0"/>
              <a:t>JQuery enabled use of existing plug-ins</a:t>
            </a:r>
          </a:p>
          <a:p>
            <a:pPr lvl="1">
              <a:spcAft>
                <a:spcPts val="300"/>
              </a:spcAft>
            </a:pPr>
            <a:r>
              <a:rPr lang="en-US" sz="1800" dirty="0" smtClean="0"/>
              <a:t>Allowed for extremely rapid development of </a:t>
            </a:r>
            <a:r>
              <a:rPr lang="en-US" sz="1600" dirty="0" smtClean="0"/>
              <a:t>components</a:t>
            </a:r>
          </a:p>
          <a:p>
            <a:pPr>
              <a:spcAft>
                <a:spcPts val="300"/>
              </a:spcAft>
            </a:pPr>
            <a:r>
              <a:rPr lang="en-US" dirty="0" smtClean="0"/>
              <a:t>Consider RESTful architectures</a:t>
            </a:r>
          </a:p>
          <a:p>
            <a:pPr lvl="1">
              <a:spcAft>
                <a:spcPts val="300"/>
              </a:spcAft>
            </a:pPr>
            <a:r>
              <a:rPr lang="en-US" sz="1800" dirty="0" smtClean="0"/>
              <a:t>This framework is robust and flexible</a:t>
            </a:r>
            <a:r>
              <a:rPr lang="en-US" sz="1800" baseline="30000" dirty="0" smtClean="0"/>
              <a:t> [1]</a:t>
            </a:r>
          </a:p>
          <a:p>
            <a:pPr lvl="1">
              <a:spcAft>
                <a:spcPts val="300"/>
              </a:spcAft>
            </a:pPr>
            <a:r>
              <a:rPr lang="en-US" sz="1800" dirty="0" smtClean="0"/>
              <a:t>Allows for quick development and integration</a:t>
            </a:r>
          </a:p>
          <a:p>
            <a:pPr>
              <a:spcAft>
                <a:spcPts val="300"/>
              </a:spcAft>
            </a:pPr>
            <a:r>
              <a:rPr lang="en-US" dirty="0" smtClean="0"/>
              <a:t>Consider granularity of components in design </a:t>
            </a:r>
          </a:p>
          <a:p>
            <a:pPr>
              <a:spcAft>
                <a:spcPts val="300"/>
              </a:spcAft>
            </a:pPr>
            <a:r>
              <a:rPr lang="en-US" dirty="0" smtClean="0"/>
              <a:t>Chaining of components</a:t>
            </a:r>
          </a:p>
          <a:p>
            <a:pPr lvl="1">
              <a:spcAft>
                <a:spcPts val="300"/>
              </a:spcAft>
            </a:pPr>
            <a:r>
              <a:rPr lang="en-US" sz="1800" dirty="0" smtClean="0"/>
              <a:t>Should be possible to chain together services and components for complex functionality</a:t>
            </a:r>
          </a:p>
          <a:p>
            <a:pPr>
              <a:spcAft>
                <a:spcPts val="300"/>
              </a:spcAft>
            </a:pPr>
            <a:r>
              <a:rPr lang="en-US" dirty="0" smtClean="0"/>
              <a:t>Dependencies on services</a:t>
            </a:r>
          </a:p>
          <a:p>
            <a:pPr lvl="1">
              <a:spcAft>
                <a:spcPts val="300"/>
              </a:spcAft>
            </a:pPr>
            <a:r>
              <a:rPr lang="en-US" sz="1800" dirty="0" smtClean="0"/>
              <a:t>Where there is heavy dependency on a critical service or component, allow for duplication</a:t>
            </a:r>
          </a:p>
          <a:p>
            <a:endParaRPr lang="en-US" sz="1600" dirty="0" smtClean="0"/>
          </a:p>
          <a:p>
            <a:endParaRPr lang="en-US" dirty="0" smtClean="0"/>
          </a:p>
          <a:p>
            <a:pPr lvl="1"/>
            <a:endParaRPr lang="en-US" dirty="0" smtClean="0"/>
          </a:p>
          <a:p>
            <a:pPr lvl="1"/>
            <a:endParaRPr lang="en-US" dirty="0" smtClean="0"/>
          </a:p>
          <a:p>
            <a:endParaRPr lang="en-US" dirty="0"/>
          </a:p>
        </p:txBody>
      </p:sp>
      <p:sp>
        <p:nvSpPr>
          <p:cNvPr id="5" name="Rectangle 4"/>
          <p:cNvSpPr/>
          <p:nvPr/>
        </p:nvSpPr>
        <p:spPr>
          <a:xfrm>
            <a:off x="233022" y="6032117"/>
            <a:ext cx="8720478" cy="600164"/>
          </a:xfrm>
          <a:prstGeom prst="rect">
            <a:avLst/>
          </a:prstGeom>
        </p:spPr>
        <p:txBody>
          <a:bodyPr wrap="square">
            <a:spAutoFit/>
          </a:bodyPr>
          <a:lstStyle/>
          <a:p>
            <a:r>
              <a:rPr lang="en-US" sz="1100" baseline="30000" dirty="0" smtClean="0"/>
              <a:t>1</a:t>
            </a:r>
            <a:r>
              <a:rPr lang="en-US" sz="1100" dirty="0" smtClean="0"/>
              <a:t>MITRE Systems Engineering Guide, Composable Capabilities on Demand (</a:t>
            </a:r>
            <a:r>
              <a:rPr lang="en-US" sz="1100" dirty="0" err="1" smtClean="0"/>
              <a:t>CCoD</a:t>
            </a:r>
            <a:r>
              <a:rPr lang="en-US" sz="1100" dirty="0" smtClean="0"/>
              <a:t>)</a:t>
            </a:r>
          </a:p>
          <a:p>
            <a:r>
              <a:rPr lang="en-US" sz="1100" baseline="30000" dirty="0" smtClean="0"/>
              <a:t>2</a:t>
            </a:r>
            <a:r>
              <a:rPr lang="en-US" sz="1100" dirty="0" smtClean="0"/>
              <a:t>http://nicolas-zozol.developpez.com/tutorial/java/rest-jsp-english/</a:t>
            </a:r>
          </a:p>
          <a:p>
            <a:endParaRPr lang="en-US" sz="1100" dirty="0"/>
          </a:p>
        </p:txBody>
      </p:sp>
      <p:sp>
        <p:nvSpPr>
          <p:cNvPr id="9" name="TextBox 8"/>
          <p:cNvSpPr txBox="1"/>
          <p:nvPr/>
        </p:nvSpPr>
        <p:spPr>
          <a:xfrm>
            <a:off x="8483600" y="4089400"/>
            <a:ext cx="384277" cy="307777"/>
          </a:xfrm>
          <a:prstGeom prst="rect">
            <a:avLst/>
          </a:prstGeom>
          <a:noFill/>
        </p:spPr>
        <p:txBody>
          <a:bodyPr wrap="none" rtlCol="0">
            <a:spAutoFit/>
          </a:bodyPr>
          <a:lstStyle/>
          <a:p>
            <a:r>
              <a:rPr lang="en-US" dirty="0" smtClean="0"/>
              <a:t>[2]</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Industry Feedback</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From meeting with Open Health Tools</a:t>
            </a:r>
          </a:p>
          <a:p>
            <a:pPr lvl="1">
              <a:spcAft>
                <a:spcPts val="200"/>
              </a:spcAft>
            </a:pPr>
            <a:r>
              <a:rPr lang="en-US" dirty="0" smtClean="0"/>
              <a:t>Rob </a:t>
            </a:r>
            <a:r>
              <a:rPr lang="en-US" dirty="0" err="1" smtClean="0"/>
              <a:t>Kolodner</a:t>
            </a:r>
            <a:r>
              <a:rPr lang="en-US" dirty="0" smtClean="0"/>
              <a:t>, </a:t>
            </a:r>
          </a:p>
          <a:p>
            <a:pPr lvl="2">
              <a:spcAft>
                <a:spcPts val="200"/>
              </a:spcAft>
            </a:pPr>
            <a:r>
              <a:rPr lang="en-US" dirty="0" smtClean="0"/>
              <a:t>Chief Technology Officer for Open Health Tools</a:t>
            </a:r>
          </a:p>
          <a:p>
            <a:pPr lvl="2">
              <a:spcAft>
                <a:spcPts val="200"/>
              </a:spcAft>
            </a:pPr>
            <a:r>
              <a:rPr lang="en-US" dirty="0" smtClean="0"/>
              <a:t> Former National Coordinator for Health IT</a:t>
            </a:r>
          </a:p>
          <a:p>
            <a:pPr lvl="1">
              <a:spcAft>
                <a:spcPts val="200"/>
              </a:spcAft>
            </a:pPr>
            <a:r>
              <a:rPr lang="en-US" dirty="0" smtClean="0"/>
              <a:t>Skip </a:t>
            </a:r>
            <a:r>
              <a:rPr lang="en-US" dirty="0" err="1" smtClean="0"/>
              <a:t>McGaughey</a:t>
            </a:r>
            <a:endParaRPr lang="en-US" dirty="0" smtClean="0"/>
          </a:p>
          <a:p>
            <a:pPr lvl="2">
              <a:spcAft>
                <a:spcPts val="200"/>
              </a:spcAft>
            </a:pPr>
            <a:r>
              <a:rPr lang="en-US" dirty="0" smtClean="0"/>
              <a:t> (Executive Director) of Open Health Tools </a:t>
            </a:r>
          </a:p>
          <a:p>
            <a:pPr lvl="2">
              <a:spcAft>
                <a:spcPts val="200"/>
              </a:spcAft>
            </a:pPr>
            <a:r>
              <a:rPr lang="en-US" dirty="0" smtClean="0"/>
              <a:t>Co Founder of Eclipse</a:t>
            </a:r>
          </a:p>
          <a:p>
            <a:pPr>
              <a:spcAft>
                <a:spcPts val="200"/>
              </a:spcAft>
            </a:pPr>
            <a:r>
              <a:rPr lang="en-US" dirty="0" smtClean="0"/>
              <a:t>“You solved a lot of the really hard problems”</a:t>
            </a:r>
            <a:endParaRPr lang="en-US" baseline="30000" dirty="0" smtClean="0"/>
          </a:p>
          <a:p>
            <a:r>
              <a:rPr lang="en-US" dirty="0" smtClean="0"/>
              <a:t>“there are many who want to work to solve the next generation of the UI [user-defined GUIs], which you've already thought through most of”</a:t>
            </a:r>
            <a:endParaRPr lang="en-US" baseline="30000" dirty="0" smtClean="0"/>
          </a:p>
          <a:p>
            <a:endParaRPr lang="en-US" dirty="0"/>
          </a:p>
        </p:txBody>
      </p:sp>
      <p:sp>
        <p:nvSpPr>
          <p:cNvPr id="4" name="Rectangle 3"/>
          <p:cNvSpPr/>
          <p:nvPr/>
        </p:nvSpPr>
        <p:spPr>
          <a:xfrm>
            <a:off x="233022" y="6032117"/>
            <a:ext cx="8720478" cy="507831"/>
          </a:xfrm>
          <a:prstGeom prst="rect">
            <a:avLst/>
          </a:prstGeom>
        </p:spPr>
        <p:txBody>
          <a:bodyPr wrap="square">
            <a:spAutoFit/>
          </a:bodyPr>
          <a:lstStyle/>
          <a:p>
            <a:r>
              <a:rPr lang="en-US" sz="1600" smtClean="0"/>
              <a:t> </a:t>
            </a:r>
            <a:endParaRPr lang="en-US" sz="1600" dirty="0" smtClean="0"/>
          </a:p>
          <a:p>
            <a:endParaRPr lang="en-US" sz="1100"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cstate="print"/>
          <a:srcRect l="-6326" r="-6326"/>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medCafe-coverflow.png">
            <a:hlinkClick r:id="rId3"/>
          </p:cNvPr>
          <p:cNvPicPr>
            <a:picLocks noChangeAspect="1"/>
          </p:cNvPicPr>
          <p:nvPr/>
        </p:nvPicPr>
        <p:blipFill>
          <a:blip r:embed="rId4" cstate="print">
            <a:lum bright="58000" contrast="-70000"/>
          </a:blip>
          <a:stretch>
            <a:fillRect/>
          </a:stretch>
        </p:blipFill>
        <p:spPr bwMode="auto">
          <a:xfrm>
            <a:off x="190093" y="1022350"/>
            <a:ext cx="8690461" cy="5219700"/>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3216017" y="2791437"/>
            <a:ext cx="2722220" cy="707886"/>
          </a:xfrm>
          <a:prstGeom prst="rect">
            <a:avLst/>
          </a:prstGeom>
          <a:noFill/>
        </p:spPr>
        <p:txBody>
          <a:bodyPr wrap="none" rtlCol="0">
            <a:spAutoFit/>
          </a:bodyPr>
          <a:lstStyle/>
          <a:p>
            <a:r>
              <a:rPr lang="en-US" sz="4000" dirty="0" smtClean="0"/>
              <a:t>Thank you!</a:t>
            </a:r>
            <a:endParaRPr lang="en-US" sz="4000"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Why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Virtual 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Dental 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55600" y="596900"/>
            <a:ext cx="8509000" cy="5867400"/>
          </a:xfrm>
        </p:spPr>
        <p:txBody>
          <a:bodyPr/>
          <a:lstStyle/>
          <a:p>
            <a:pPr>
              <a:spcAft>
                <a:spcPts val="0"/>
              </a:spcAft>
            </a:pPr>
            <a:r>
              <a:rPr lang="en-US" dirty="0" smtClean="0"/>
              <a:t>PCAST recommendation</a:t>
            </a:r>
          </a:p>
          <a:p>
            <a:pPr lvl="1">
              <a:spcAft>
                <a:spcPts val="0"/>
              </a:spcAft>
            </a:pPr>
            <a:r>
              <a:rPr lang="en-US" sz="1600" dirty="0" smtClean="0"/>
              <a:t>Use meta-data tags for loose coupler</a:t>
            </a:r>
          </a:p>
          <a:p>
            <a:pPr>
              <a:spcAft>
                <a:spcPts val="0"/>
              </a:spcAft>
            </a:pPr>
            <a:r>
              <a:rPr lang="en-US" dirty="0" smtClean="0"/>
              <a:t>VA </a:t>
            </a:r>
            <a:r>
              <a:rPr lang="en-US" dirty="0" err="1" smtClean="0"/>
              <a:t>VistA</a:t>
            </a:r>
            <a:r>
              <a:rPr lang="en-US" dirty="0" smtClean="0"/>
              <a:t> Modernization</a:t>
            </a:r>
          </a:p>
          <a:p>
            <a:pPr lvl="1">
              <a:spcAft>
                <a:spcPts val="0"/>
              </a:spcAft>
            </a:pPr>
            <a:r>
              <a:rPr lang="en-US" sz="1600" dirty="0" smtClean="0"/>
              <a:t>ACT-IAC Vista Modernization</a:t>
            </a:r>
          </a:p>
          <a:p>
            <a:pPr lvl="1">
              <a:spcAft>
                <a:spcPts val="0"/>
              </a:spcAft>
            </a:pPr>
            <a:r>
              <a:rPr lang="en-US" sz="1600" dirty="0" smtClean="0"/>
              <a:t>Carnegie Mellon report recommending Open Source solution for </a:t>
            </a:r>
            <a:r>
              <a:rPr lang="en-US" sz="1600" dirty="0" err="1" smtClean="0"/>
              <a:t>VistA</a:t>
            </a:r>
            <a:endParaRPr lang="en-US" sz="1600" dirty="0" smtClean="0"/>
          </a:p>
          <a:p>
            <a:pPr lvl="1">
              <a:spcAft>
                <a:spcPts val="0"/>
              </a:spcAft>
            </a:pPr>
            <a:r>
              <a:rPr lang="en-US" sz="1600" dirty="0" smtClean="0"/>
              <a:t>Patient Centric approach</a:t>
            </a:r>
          </a:p>
          <a:p>
            <a:pPr>
              <a:spcAft>
                <a:spcPts val="0"/>
              </a:spcAft>
            </a:pPr>
            <a:r>
              <a:rPr lang="en-US" dirty="0" smtClean="0"/>
              <a:t>Clinical Groupware</a:t>
            </a:r>
          </a:p>
          <a:p>
            <a:pPr lvl="1">
              <a:spcAft>
                <a:spcPts val="0"/>
              </a:spcAft>
            </a:pPr>
            <a:r>
              <a:rPr lang="en-US" sz="1600" dirty="0" smtClean="0"/>
              <a:t>ONC commits $60 million to 4 grants to solve EHR problems</a:t>
            </a:r>
          </a:p>
          <a:p>
            <a:pPr lvl="1">
              <a:spcAft>
                <a:spcPts val="0"/>
              </a:spcAft>
            </a:pPr>
            <a:r>
              <a:rPr lang="en-US" sz="1600" dirty="0" smtClean="0"/>
              <a:t>Harvard 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600" dirty="0" smtClean="0"/>
              <a:t>Clinical Groupware Consortium</a:t>
            </a:r>
          </a:p>
          <a:p>
            <a:pPr>
              <a:spcAft>
                <a:spcPts val="0"/>
              </a:spcAft>
            </a:pPr>
            <a:r>
              <a:rPr lang="en-US" dirty="0" smtClean="0"/>
              <a:t>New Data Delivery Platforms</a:t>
            </a:r>
          </a:p>
          <a:p>
            <a:pPr lvl="1">
              <a:spcAft>
                <a:spcPts val="0"/>
              </a:spcAft>
            </a:pPr>
            <a:r>
              <a:rPr lang="en-US" sz="1600" dirty="0" smtClean="0"/>
              <a:t>iPad Apps, smart phone apps,..</a:t>
            </a:r>
          </a:p>
          <a:p>
            <a:pPr>
              <a:spcAft>
                <a:spcPts val="0"/>
              </a:spcAft>
            </a:pPr>
            <a:r>
              <a:rPr lang="en-US" dirty="0" smtClean="0"/>
              <a:t>Modularization Certification</a:t>
            </a:r>
          </a:p>
          <a:p>
            <a:pPr lvl="1">
              <a:spcAft>
                <a:spcPts val="0"/>
              </a:spcAft>
            </a:pPr>
            <a:r>
              <a:rPr lang="en-US" sz="1600" dirty="0" smtClean="0"/>
              <a:t>HHS Certification process ("meaningful use of certified EHR technology”) for modular apps</a:t>
            </a:r>
          </a:p>
          <a:p>
            <a:pPr lvl="1">
              <a:spcAft>
                <a:spcPts val="0"/>
              </a:spcAft>
            </a:pPr>
            <a:r>
              <a:rPr lang="en-US" sz="1600" dirty="0" smtClean="0"/>
              <a:t>CCHIT certification program for components of </a:t>
            </a:r>
            <a:r>
              <a:rPr lang="en-US" sz="1600" dirty="0" err="1" smtClean="0"/>
              <a:t>EHRs</a:t>
            </a:r>
            <a:endParaRPr lang="en-US" sz="1600" dirty="0" smtClean="0"/>
          </a:p>
          <a:p>
            <a:endParaRPr lang="en-US" dirty="0" smtClean="0"/>
          </a:p>
          <a:p>
            <a:pPr lvl="1"/>
            <a:endParaRPr lang="en-US" dirty="0" smtClean="0"/>
          </a:p>
          <a:p>
            <a:endParaRPr lang="en-US" dirty="0"/>
          </a:p>
        </p:txBody>
      </p:sp>
      <p:sp>
        <p:nvSpPr>
          <p:cNvPr id="5" name="Rectangle 4"/>
          <p:cNvSpPr/>
          <p:nvPr/>
        </p:nvSpPr>
        <p:spPr>
          <a:xfrm>
            <a:off x="233022" y="62099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cstate="print"/>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cstate="print"/>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cstate="print"/>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cstate="print"/>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cstate="print"/>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cstate="print"/>
          <a:stretch>
            <a:fillRect/>
          </a:stretch>
        </p:blipFill>
        <p:spPr>
          <a:xfrm>
            <a:off x="317856" y="889249"/>
            <a:ext cx="1605187" cy="1145033"/>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Goal</a:t>
            </a:r>
            <a:endParaRPr lang="en-US" dirty="0"/>
          </a:p>
        </p:txBody>
      </p:sp>
      <p:sp>
        <p:nvSpPr>
          <p:cNvPr id="3" name="Content Placeholder 2"/>
          <p:cNvSpPr>
            <a:spLocks noGrp="1"/>
          </p:cNvSpPr>
          <p:nvPr>
            <p:ph idx="1"/>
          </p:nvPr>
        </p:nvSpPr>
        <p:spPr>
          <a:xfrm>
            <a:off x="461976" y="1048772"/>
            <a:ext cx="8148623" cy="4031228"/>
          </a:xfrm>
        </p:spPr>
        <p:txBody>
          <a:bodyPr/>
          <a:lstStyle/>
          <a:p>
            <a:r>
              <a:rPr lang="en-US" dirty="0" smtClean="0">
                <a:solidFill>
                  <a:srgbClr val="092394"/>
                </a:solidFill>
              </a:rPr>
              <a:t>Goal</a:t>
            </a:r>
            <a:r>
              <a:rPr lang="en-US" dirty="0" smtClean="0"/>
              <a:t>:  To demonstrate ways to improve interaction with patient records and increase efficiency to allow clinicians more time to interact with patient</a:t>
            </a:r>
          </a:p>
          <a:p>
            <a:r>
              <a:rPr lang="en-US" dirty="0" smtClean="0">
                <a:solidFill>
                  <a:srgbClr val="092394"/>
                </a:solidFill>
              </a:rPr>
              <a:t>Problem Addressed</a:t>
            </a:r>
            <a:r>
              <a:rPr lang="en-US" dirty="0" smtClean="0"/>
              <a:t>:  Electronic Health Record (EHR) frustrations with:</a:t>
            </a:r>
          </a:p>
          <a:p>
            <a:pPr lvl="1"/>
            <a:r>
              <a:rPr lang="en-US" dirty="0" smtClean="0"/>
              <a:t>Multiple data sources</a:t>
            </a:r>
          </a:p>
          <a:p>
            <a:pPr lvl="1"/>
            <a:r>
              <a:rPr lang="en-US" dirty="0" smtClean="0"/>
              <a:t>“one size fits all” UI</a:t>
            </a:r>
          </a:p>
          <a:p>
            <a:pPr lvl="1"/>
            <a:r>
              <a:rPr lang="en-US" dirty="0" smtClean="0"/>
              <a:t>Difficult to add new capabilities</a:t>
            </a:r>
          </a:p>
          <a:p>
            <a:pPr lvl="1"/>
            <a:r>
              <a:rPr lang="en-US" dirty="0" smtClean="0"/>
              <a:t>Outside records/images</a:t>
            </a:r>
          </a:p>
          <a:p>
            <a:endParaRPr lang="en-US" dirty="0" smtClean="0"/>
          </a:p>
          <a:p>
            <a:endParaRPr lang="en-US" dirty="0"/>
          </a:p>
        </p:txBody>
      </p:sp>
      <p:sp>
        <p:nvSpPr>
          <p:cNvPr id="5" name="Rounded Rectangle 4"/>
          <p:cNvSpPr/>
          <p:nvPr/>
        </p:nvSpPr>
        <p:spPr bwMode="auto">
          <a:xfrm>
            <a:off x="929526" y="5397500"/>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Technical Objectives</a:t>
            </a:r>
            <a:endParaRPr lang="en-US" dirty="0"/>
          </a:p>
        </p:txBody>
      </p:sp>
      <p:sp>
        <p:nvSpPr>
          <p:cNvPr id="3" name="Content Placeholder 2"/>
          <p:cNvSpPr>
            <a:spLocks noGrp="1"/>
          </p:cNvSpPr>
          <p:nvPr>
            <p:ph idx="1"/>
          </p:nvPr>
        </p:nvSpPr>
        <p:spPr>
          <a:xfrm>
            <a:off x="461976" y="947172"/>
            <a:ext cx="8148623" cy="4031228"/>
          </a:xfrm>
        </p:spPr>
        <p:txBody>
          <a:bodyPr/>
          <a:lstStyle/>
          <a:p>
            <a:r>
              <a:rPr lang="en-US" dirty="0" smtClean="0"/>
              <a:t>Develop an Open Source framework with:</a:t>
            </a:r>
          </a:p>
          <a:p>
            <a:pPr lvl="1"/>
            <a:r>
              <a:rPr lang="en-US" dirty="0" smtClean="0"/>
              <a:t>Composable Architecture</a:t>
            </a:r>
          </a:p>
          <a:p>
            <a:pPr lvl="1"/>
            <a:r>
              <a:rPr lang="en-US" dirty="0" smtClean="0"/>
              <a:t>Substitutable Components</a:t>
            </a:r>
          </a:p>
          <a:p>
            <a:r>
              <a:rPr lang="en-US" dirty="0" smtClean="0"/>
              <a:t>Build a completely composable, easy to use patient record interface</a:t>
            </a:r>
          </a:p>
          <a:p>
            <a:r>
              <a:rPr lang="en-US" dirty="0" smtClean="0"/>
              <a:t>Develop new ways for clinicians to interact with patient records</a:t>
            </a:r>
          </a:p>
          <a:p>
            <a:r>
              <a:rPr lang="en-US" dirty="0" smtClean="0"/>
              <a:t>Design for flexibility, adaptability and evolution of the system</a:t>
            </a:r>
          </a:p>
          <a:p>
            <a:r>
              <a:rPr lang="en-US" dirty="0" smtClean="0"/>
              <a:t>Provide relief from ‘pain points’ in common physician workflow</a:t>
            </a:r>
          </a:p>
          <a:p>
            <a:r>
              <a:rPr lang="en-US" dirty="0" smtClean="0"/>
              <a:t>Provide an open framework</a:t>
            </a:r>
          </a:p>
          <a:p>
            <a:pPr lvl="1"/>
            <a:r>
              <a:rPr lang="en-US" dirty="0" smtClean="0"/>
              <a:t>  To allow users to build and add any desired capability</a:t>
            </a:r>
          </a:p>
        </p:txBody>
      </p:sp>
      <p:sp>
        <p:nvSpPr>
          <p:cNvPr id="6" name="Rounded Rectangle 5"/>
          <p:cNvSpPr/>
          <p:nvPr/>
        </p:nvSpPr>
        <p:spPr bwMode="auto">
          <a:xfrm>
            <a:off x="120975" y="5491080"/>
            <a:ext cx="8902700" cy="7112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lang="en-US" sz="1800" b="1" dirty="0" smtClean="0">
                <a:latin typeface="Comic Sans MS" pitchFamily="66" charset="0"/>
              </a:rPr>
              <a:t>To provide more efficient ways for physicians to interact with patient records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p>
          <a:p>
            <a:pPr lvl="1"/>
            <a:r>
              <a:rPr lang="en-US" dirty="0" smtClean="0"/>
              <a:t>Listened to SMEs (Dr. </a:t>
            </a:r>
            <a:r>
              <a:rPr lang="en-US" smtClean="0"/>
              <a:t>Donohue</a:t>
            </a:r>
            <a:r>
              <a:rPr lang="en-US" smtClean="0"/>
              <a:t>)</a:t>
            </a:r>
          </a:p>
          <a:p>
            <a:r>
              <a:rPr lang="en-US" smtClean="0"/>
              <a:t>Prototype </a:t>
            </a:r>
            <a:r>
              <a:rPr lang="en-US" dirty="0"/>
              <a:t>applying a modular system design to the healthcare domain.  Specifically, examine:</a:t>
            </a:r>
          </a:p>
          <a:p>
            <a:pPr marL="1131888" lvl="2" indent="-457200"/>
            <a:r>
              <a:rPr lang="en-US" dirty="0"/>
              <a:t>Feasibility of </a:t>
            </a:r>
            <a:r>
              <a:rPr lang="en-US" dirty="0" err="1"/>
              <a:t>composable</a:t>
            </a:r>
            <a:r>
              <a:rPr lang="en-US" dirty="0"/>
              <a:t> approach</a:t>
            </a:r>
          </a:p>
          <a:p>
            <a:pPr marL="1131888" lvl="2" indent="-457200"/>
            <a:r>
              <a:rPr lang="en-US" dirty="0"/>
              <a:t>Engineering issues encountered</a:t>
            </a:r>
          </a:p>
          <a:p>
            <a:pPr marL="1131888" lvl="2" indent="-457200"/>
            <a:r>
              <a:rPr lang="en-US" dirty="0"/>
              <a:t>Potential future issues</a:t>
            </a:r>
          </a:p>
          <a:p>
            <a:pPr lvl="1"/>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t>
            </a:r>
            <a:endParaRPr lang="en-US" dirty="0"/>
          </a:p>
        </p:txBody>
      </p:sp>
      <p:sp>
        <p:nvSpPr>
          <p:cNvPr id="3" name="Content Placeholder 2"/>
          <p:cNvSpPr>
            <a:spLocks noGrp="1"/>
          </p:cNvSpPr>
          <p:nvPr>
            <p:ph idx="1"/>
          </p:nvPr>
        </p:nvSpPr>
        <p:spPr>
          <a:xfrm>
            <a:off x="461977" y="1048772"/>
            <a:ext cx="8128000" cy="4951978"/>
          </a:xfrm>
        </p:spPr>
        <p:txBody>
          <a:bodyPr/>
          <a:lstStyle/>
          <a:p>
            <a:endParaRPr lang="en-US" dirty="0" smtClean="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2.xml><?xml version="1.0" encoding="utf-8"?>
<ds:datastoreItem xmlns:ds="http://schemas.openxmlformats.org/officeDocument/2006/customXml" ds:itemID="{333286BB-0BF7-46A9-B697-41382FE97F59}">
  <ds:schemaRefs>
    <ds:schemaRef ds:uri="http://schemas.microsoft.com/office/2006/metadata/properties"/>
  </ds:schemaRefs>
</ds:datastoreItem>
</file>

<file path=customXml/itemProps3.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27435</TotalTime>
  <Words>3610</Words>
  <Application>Microsoft Macintosh PowerPoint</Application>
  <PresentationFormat>On-screen Show (4:3)</PresentationFormat>
  <Paragraphs>607</Paragraphs>
  <Slides>42</Slides>
  <Notes>33</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FY09-Innovation Exchange Template</vt:lpstr>
      <vt:lpstr>medCafe Tech Brief</vt:lpstr>
      <vt:lpstr>MedCafe People</vt:lpstr>
      <vt:lpstr>Overview</vt:lpstr>
      <vt:lpstr>MedCafe: Why Did We Do It?</vt:lpstr>
      <vt:lpstr>VA: The Current Workflow</vt:lpstr>
      <vt:lpstr>medCafe Goal</vt:lpstr>
      <vt:lpstr>medCafe Technical Objectives</vt:lpstr>
      <vt:lpstr>MedCafe Objectives</vt:lpstr>
      <vt:lpstr>Scope  </vt:lpstr>
      <vt:lpstr>MedCafe: How Did We Do It?</vt:lpstr>
      <vt:lpstr>Small Pieces (Components)</vt:lpstr>
      <vt:lpstr>User Defined Interface</vt:lpstr>
      <vt:lpstr>Consistent Access to Data</vt:lpstr>
      <vt:lpstr>medCafe Interface</vt:lpstr>
      <vt:lpstr>medCafe Architecture</vt:lpstr>
      <vt:lpstr>Adding A New Capability </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What We Learned</vt:lpstr>
      <vt:lpstr>Use Modular Methodology in System Design</vt:lpstr>
      <vt:lpstr>Building a Pluggable Architecture is Key</vt:lpstr>
      <vt:lpstr>Determining a Good Loose Coupler is Key</vt:lpstr>
      <vt:lpstr>Important Points To Consider</vt:lpstr>
      <vt:lpstr>Important Points To Consider (cont)</vt:lpstr>
      <vt:lpstr>MedCafe : Why What We Did Matters!</vt:lpstr>
      <vt:lpstr>MedCafe : Industry Feedback</vt:lpstr>
      <vt:lpstr>New Delivery Platforms</vt:lpstr>
      <vt:lpstr>Demo</vt:lpstr>
      <vt:lpstr>PowerPoint Presentation</vt:lpstr>
      <vt:lpstr>medCafe &amp; Patient Consent</vt:lpstr>
      <vt:lpstr>Possible Additional Components</vt:lpstr>
      <vt:lpstr>Collaborations </vt:lpstr>
      <vt:lpstr>SME Background</vt:lpstr>
      <vt:lpstr>Open Source </vt:lpstr>
      <vt:lpstr>MedCafe Architecture </vt:lpstr>
      <vt:lpstr>EHR: The Way Forward?</vt:lpstr>
    </vt:vector>
  </TitlesOfParts>
  <Company>The MITRE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764</cp:revision>
  <cp:lastPrinted>2009-05-27T19:58:48Z</cp:lastPrinted>
  <dcterms:created xsi:type="dcterms:W3CDTF">2011-01-18T18:21:32Z</dcterms:created>
  <dcterms:modified xsi:type="dcterms:W3CDTF">2011-04-27T13:51:43Z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